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sldSz cx="18288000" cy="10287000"/>
  <p:notesSz cx="6858000" cy="9144000"/>
  <p:embeddedFontLst>
    <p:embeddedFont>
      <p:font typeface="Akzidenz-Grotesk" panose="020B0604020202020204" charset="0"/>
      <p:regular r:id="rId26"/>
    </p:embeddedFont>
    <p:embeddedFont>
      <p:font typeface="Akzidenz-Grotesk Bold" panose="020B0604020202020204" charset="0"/>
      <p:regular r:id="rId27"/>
    </p:embeddedFont>
    <p:embeddedFont>
      <p:font typeface="Inter" panose="020B0604020202020204" charset="0"/>
      <p:regular r:id="rId28"/>
    </p:embeddedFont>
    <p:embeddedFont>
      <p:font typeface="Inter Bold" panose="020B0604020202020204" charset="0"/>
      <p:regular r:id="rId29"/>
    </p:embeddedFont>
    <p:embeddedFont>
      <p:font typeface="Inter Bold Italics" panose="020B0604020202020204" charset="0"/>
      <p:regular r:id="rId30"/>
    </p:embeddedFont>
    <p:embeddedFont>
      <p:font typeface="Inter Italics" panose="020B0604020202020204" charset="0"/>
      <p:regular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p:scale>
          <a:sx n="30" d="100"/>
          <a:sy n="30" d="100"/>
        </p:scale>
        <p:origin x="1460" y="3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tableStyles" Target="tableStyle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1/17/2026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audio" Target="../media/audio1.wav"/><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audio" Target="../media/audio2.wav"/><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audio" Target="../media/audio3.wav"/><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audio" Target="../media/audio4.wav"/><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audio" Target="../media/audio5.wav"/><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audio" Target="../media/audio6.wav"/><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audio" Target="../media/audio7.wav"/><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audio" Target="../media/audio8.wav"/><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audio" Target="../media/audio6.wav"/><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audio" Target="../media/audio9.wav"/><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audio" Target="../media/audio10.wav"/><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audio" Target="../media/audio6.wav"/><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audio" Target="../media/audio5.wav"/><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audio" Target="../media/audio11.wav"/><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audio" Target="../media/audio12.wav"/><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audio" Target="../media/audio12.wav"/><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audio" Target="../media/audio13.wav"/><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audio" Target="../media/audio4.wav"/><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audio" Target="../media/audio2.wav"/><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audio" Target="../media/audio6.wav"/><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2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CD0001"/>
        </a:solidFill>
        <a:effectLst/>
      </p:bgPr>
    </p:bg>
    <p:spTree>
      <p:nvGrpSpPr>
        <p:cNvPr id="1" name=""/>
        <p:cNvGrpSpPr/>
        <p:nvPr/>
      </p:nvGrpSpPr>
      <p:grpSpPr>
        <a:xfrm>
          <a:off x="0" y="0"/>
          <a:ext cx="0" cy="0"/>
          <a:chOff x="0" y="0"/>
          <a:chExt cx="0" cy="0"/>
        </a:xfrm>
      </p:grpSpPr>
      <p:sp>
        <p:nvSpPr>
          <p:cNvPr id="2" name="Freeform 2"/>
          <p:cNvSpPr/>
          <p:nvPr/>
        </p:nvSpPr>
        <p:spPr>
          <a:xfrm>
            <a:off x="9013306" y="0"/>
            <a:ext cx="9274694" cy="12472082"/>
          </a:xfrm>
          <a:custGeom>
            <a:avLst/>
            <a:gdLst/>
            <a:ahLst/>
            <a:cxnLst/>
            <a:rect l="l" t="t" r="r" b="b"/>
            <a:pathLst>
              <a:path w="9274694" h="12472082">
                <a:moveTo>
                  <a:pt x="0" y="0"/>
                </a:moveTo>
                <a:lnTo>
                  <a:pt x="9274694" y="0"/>
                </a:lnTo>
                <a:lnTo>
                  <a:pt x="9274694" y="12472082"/>
                </a:lnTo>
                <a:lnTo>
                  <a:pt x="0" y="1247208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3" name="Freeform 3"/>
          <p:cNvSpPr/>
          <p:nvPr/>
        </p:nvSpPr>
        <p:spPr>
          <a:xfrm>
            <a:off x="9727897" y="1991244"/>
            <a:ext cx="8055515" cy="7849842"/>
          </a:xfrm>
          <a:custGeom>
            <a:avLst/>
            <a:gdLst/>
            <a:ahLst/>
            <a:cxnLst/>
            <a:rect l="l" t="t" r="r" b="b"/>
            <a:pathLst>
              <a:path w="8055515" h="7849842">
                <a:moveTo>
                  <a:pt x="0" y="0"/>
                </a:moveTo>
                <a:lnTo>
                  <a:pt x="8055515" y="0"/>
                </a:lnTo>
                <a:lnTo>
                  <a:pt x="8055515" y="7849843"/>
                </a:lnTo>
                <a:lnTo>
                  <a:pt x="0" y="7849843"/>
                </a:lnTo>
                <a:lnTo>
                  <a:pt x="0" y="0"/>
                </a:lnTo>
                <a:close/>
              </a:path>
            </a:pathLst>
          </a:custGeom>
          <a:blipFill>
            <a:blip r:embed="rId5"/>
            <a:stretch>
              <a:fillRect/>
            </a:stretch>
          </a:blipFill>
        </p:spPr>
      </p:sp>
      <p:sp>
        <p:nvSpPr>
          <p:cNvPr id="4" name="TextBox 4"/>
          <p:cNvSpPr txBox="1"/>
          <p:nvPr/>
        </p:nvSpPr>
        <p:spPr>
          <a:xfrm>
            <a:off x="1028700" y="2392931"/>
            <a:ext cx="7740387" cy="5890516"/>
          </a:xfrm>
          <a:prstGeom prst="rect">
            <a:avLst/>
          </a:prstGeom>
        </p:spPr>
        <p:txBody>
          <a:bodyPr lIns="0" tIns="0" rIns="0" bIns="0" rtlCol="0" anchor="t">
            <a:spAutoFit/>
          </a:bodyPr>
          <a:lstStyle/>
          <a:p>
            <a:pPr algn="ctr">
              <a:lnSpc>
                <a:spcPts val="5660"/>
              </a:lnSpc>
            </a:pPr>
            <a:r>
              <a:rPr lang="en-US" sz="5660" b="1" spc="-113">
                <a:solidFill>
                  <a:srgbClr val="F6F6F6"/>
                </a:solidFill>
                <a:latin typeface="Akzidenz-Grotesk Bold"/>
                <a:ea typeface="Akzidenz-Grotesk Bold"/>
                <a:cs typeface="Akzidenz-Grotesk Bold"/>
                <a:sym typeface="Akzidenz-Grotesk Bold"/>
              </a:rPr>
              <a:t>Profil </a:t>
            </a:r>
          </a:p>
          <a:p>
            <a:pPr algn="ctr">
              <a:lnSpc>
                <a:spcPts val="5660"/>
              </a:lnSpc>
            </a:pPr>
            <a:r>
              <a:rPr lang="en-US" sz="5660" b="1" spc="-113">
                <a:solidFill>
                  <a:srgbClr val="F6F6F6"/>
                </a:solidFill>
                <a:latin typeface="Akzidenz-Grotesk Bold"/>
                <a:ea typeface="Akzidenz-Grotesk Bold"/>
                <a:cs typeface="Akzidenz-Grotesk Bold"/>
                <a:sym typeface="Akzidenz-Grotesk Bold"/>
              </a:rPr>
              <a:t>Koperasi Produsen Pertambangan Rakyat Indonesia </a:t>
            </a:r>
          </a:p>
          <a:p>
            <a:pPr algn="ctr">
              <a:lnSpc>
                <a:spcPts val="5660"/>
              </a:lnSpc>
            </a:pPr>
            <a:r>
              <a:rPr lang="en-US" sz="5660" b="1" spc="-113">
                <a:solidFill>
                  <a:srgbClr val="F6F6F6"/>
                </a:solidFill>
                <a:latin typeface="Akzidenz-Grotesk Bold"/>
                <a:ea typeface="Akzidenz-Grotesk Bold"/>
                <a:cs typeface="Akzidenz-Grotesk Bold"/>
                <a:sym typeface="Akzidenz-Grotesk Bold"/>
              </a:rPr>
              <a:t>(KPPRI)</a:t>
            </a:r>
          </a:p>
          <a:p>
            <a:pPr algn="l">
              <a:lnSpc>
                <a:spcPts val="5660"/>
              </a:lnSpc>
            </a:pPr>
            <a:endParaRPr lang="en-US" sz="5660" b="1" spc="-113">
              <a:solidFill>
                <a:srgbClr val="F6F6F6"/>
              </a:solidFill>
              <a:latin typeface="Akzidenz-Grotesk Bold"/>
              <a:ea typeface="Akzidenz-Grotesk Bold"/>
              <a:cs typeface="Akzidenz-Grotesk Bold"/>
              <a:sym typeface="Akzidenz-Grotesk Bold"/>
            </a:endParaRPr>
          </a:p>
          <a:p>
            <a:pPr algn="l">
              <a:lnSpc>
                <a:spcPts val="5660"/>
              </a:lnSpc>
            </a:pPr>
            <a:endParaRPr lang="en-US" sz="5660" b="1" spc="-113">
              <a:solidFill>
                <a:srgbClr val="F6F6F6"/>
              </a:solidFill>
              <a:latin typeface="Akzidenz-Grotesk Bold"/>
              <a:ea typeface="Akzidenz-Grotesk Bold"/>
              <a:cs typeface="Akzidenz-Grotesk Bold"/>
              <a:sym typeface="Akzidenz-Grotesk Bold"/>
            </a:endParaRPr>
          </a:p>
          <a:p>
            <a:pPr algn="l">
              <a:lnSpc>
                <a:spcPts val="5660"/>
              </a:lnSpc>
            </a:pPr>
            <a:endParaRPr lang="en-US" sz="5660" b="1" spc="-113">
              <a:solidFill>
                <a:srgbClr val="F6F6F6"/>
              </a:solidFill>
              <a:latin typeface="Akzidenz-Grotesk Bold"/>
              <a:ea typeface="Akzidenz-Grotesk Bold"/>
              <a:cs typeface="Akzidenz-Grotesk Bold"/>
              <a:sym typeface="Akzidenz-Grotesk Bold"/>
            </a:endParaRPr>
          </a:p>
        </p:txBody>
      </p:sp>
      <p:sp>
        <p:nvSpPr>
          <p:cNvPr id="5" name="TextBox 5"/>
          <p:cNvSpPr txBox="1"/>
          <p:nvPr/>
        </p:nvSpPr>
        <p:spPr>
          <a:xfrm>
            <a:off x="1028700" y="6226516"/>
            <a:ext cx="7109314" cy="790575"/>
          </a:xfrm>
          <a:prstGeom prst="rect">
            <a:avLst/>
          </a:prstGeom>
        </p:spPr>
        <p:txBody>
          <a:bodyPr lIns="0" tIns="0" rIns="0" bIns="0" rtlCol="0" anchor="t">
            <a:spAutoFit/>
          </a:bodyPr>
          <a:lstStyle/>
          <a:p>
            <a:pPr algn="ctr">
              <a:lnSpc>
                <a:spcPts val="3119"/>
              </a:lnSpc>
            </a:pPr>
            <a:r>
              <a:rPr lang="en-US" sz="2599" b="1">
                <a:solidFill>
                  <a:srgbClr val="F6F6F6"/>
                </a:solidFill>
                <a:latin typeface="Inter Bold"/>
                <a:ea typeface="Inter Bold"/>
                <a:cs typeface="Inter Bold"/>
                <a:sym typeface="Inter Bold"/>
              </a:rPr>
              <a:t>Meningkatkan Kesejahteraan Anggota Melalui Pengelolaan Sumber Daya Alam</a:t>
            </a:r>
          </a:p>
        </p:txBody>
      </p:sp>
      <p:sp>
        <p:nvSpPr>
          <p:cNvPr id="6" name="TextBox 6"/>
          <p:cNvSpPr txBox="1"/>
          <p:nvPr/>
        </p:nvSpPr>
        <p:spPr>
          <a:xfrm>
            <a:off x="14075582" y="1047750"/>
            <a:ext cx="3183718" cy="209550"/>
          </a:xfrm>
          <a:prstGeom prst="rect">
            <a:avLst/>
          </a:prstGeom>
        </p:spPr>
        <p:txBody>
          <a:bodyPr lIns="0" tIns="0" rIns="0" bIns="0" rtlCol="0" anchor="t">
            <a:spAutoFit/>
          </a:bodyPr>
          <a:lstStyle/>
          <a:p>
            <a:pPr algn="r">
              <a:lnSpc>
                <a:spcPts val="1500"/>
              </a:lnSpc>
              <a:spcBef>
                <a:spcPct val="0"/>
              </a:spcBef>
            </a:pPr>
            <a:r>
              <a:rPr lang="en-US" sz="1500" i="1" spc="-30" dirty="0">
                <a:solidFill>
                  <a:srgbClr val="F6F6F6"/>
                </a:solidFill>
                <a:latin typeface="Inter Italics"/>
                <a:ea typeface="Inter Italics"/>
                <a:cs typeface="Inter Italics"/>
                <a:sym typeface="Inter Italics"/>
              </a:rPr>
              <a:t>Template Presentation</a:t>
            </a:r>
          </a:p>
        </p:txBody>
      </p:sp>
      <p:sp>
        <p:nvSpPr>
          <p:cNvPr id="7" name="TextBox 7"/>
          <p:cNvSpPr txBox="1"/>
          <p:nvPr/>
        </p:nvSpPr>
        <p:spPr>
          <a:xfrm>
            <a:off x="1511546" y="7812277"/>
            <a:ext cx="6774695" cy="989964"/>
          </a:xfrm>
          <a:prstGeom prst="rect">
            <a:avLst/>
          </a:prstGeom>
        </p:spPr>
        <p:txBody>
          <a:bodyPr lIns="0" tIns="0" rIns="0" bIns="0" rtlCol="0" anchor="t">
            <a:spAutoFit/>
          </a:bodyPr>
          <a:lstStyle/>
          <a:p>
            <a:pPr algn="ctr">
              <a:lnSpc>
                <a:spcPts val="2599"/>
              </a:lnSpc>
              <a:spcBef>
                <a:spcPct val="0"/>
              </a:spcBef>
            </a:pPr>
            <a:r>
              <a:rPr lang="en-US" sz="2599" b="1" i="1" spc="-51">
                <a:solidFill>
                  <a:srgbClr val="F6F6F6"/>
                </a:solidFill>
                <a:latin typeface="Inter Bold Italics"/>
                <a:ea typeface="Inter Bold Italics"/>
                <a:cs typeface="Inter Bold Italics"/>
                <a:sym typeface="Inter Bold Italics"/>
              </a:rPr>
              <a:t>Oleh:</a:t>
            </a:r>
          </a:p>
          <a:p>
            <a:pPr algn="ctr">
              <a:lnSpc>
                <a:spcPts val="2599"/>
              </a:lnSpc>
              <a:spcBef>
                <a:spcPct val="0"/>
              </a:spcBef>
            </a:pPr>
            <a:r>
              <a:rPr lang="en-US" sz="2599" b="1" i="1" spc="-51">
                <a:solidFill>
                  <a:srgbClr val="F6F6F6"/>
                </a:solidFill>
                <a:latin typeface="Inter Bold Italics"/>
                <a:ea typeface="Inter Bold Italics"/>
                <a:cs typeface="Inter Bold Italics"/>
                <a:sym typeface="Inter Bold Italics"/>
              </a:rPr>
              <a:t>YONG HENDRI, DATUK PADUKO RENO, SH</a:t>
            </a:r>
          </a:p>
          <a:p>
            <a:pPr algn="ctr">
              <a:lnSpc>
                <a:spcPts val="2599"/>
              </a:lnSpc>
              <a:spcBef>
                <a:spcPct val="0"/>
              </a:spcBef>
            </a:pPr>
            <a:r>
              <a:rPr lang="en-US" sz="2599" b="1" i="1" spc="-51">
                <a:solidFill>
                  <a:srgbClr val="F6F6F6"/>
                </a:solidFill>
                <a:latin typeface="Inter Bold Italics"/>
                <a:ea typeface="Inter Bold Italics"/>
                <a:cs typeface="Inter Bold Italics"/>
                <a:sym typeface="Inter Bold Italics"/>
              </a:rPr>
              <a:t>HP. 082312011991</a:t>
            </a:r>
          </a:p>
        </p:txBody>
      </p:sp>
    </p:spTree>
  </p:cSld>
  <p:clrMapOvr>
    <a:masterClrMapping/>
  </p:clrMapOvr>
  <mc:AlternateContent xmlns:mc="http://schemas.openxmlformats.org/markup-compatibility/2006">
    <mc:Choice xmlns:p14="http://schemas.microsoft.com/office/powerpoint/2010/main" Requires="p14">
      <p:transition spd="slow" p14:dur="1200">
        <p:dissolve/>
        <p:sndAc>
          <p:stSnd>
            <p:snd r:embed="rId2" name="applause.wav"/>
          </p:stSnd>
        </p:sndAc>
      </p:transition>
    </mc:Choice>
    <mc:Fallback>
      <p:transition spd="slow">
        <p:dissolve/>
        <p:sndAc>
          <p:stSnd>
            <p:snd r:embed="rId2" name="applause.wav"/>
          </p:stSnd>
        </p:sndAc>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CD0001"/>
        </a:solidFill>
        <a:effectLst/>
      </p:bgPr>
    </p:bg>
    <p:spTree>
      <p:nvGrpSpPr>
        <p:cNvPr id="1" name=""/>
        <p:cNvGrpSpPr/>
        <p:nvPr/>
      </p:nvGrpSpPr>
      <p:grpSpPr>
        <a:xfrm>
          <a:off x="0" y="0"/>
          <a:ext cx="0" cy="0"/>
          <a:chOff x="0" y="0"/>
          <a:chExt cx="0" cy="0"/>
        </a:xfrm>
      </p:grpSpPr>
      <p:grpSp>
        <p:nvGrpSpPr>
          <p:cNvPr id="2" name="Group 2"/>
          <p:cNvGrpSpPr/>
          <p:nvPr/>
        </p:nvGrpSpPr>
        <p:grpSpPr>
          <a:xfrm>
            <a:off x="12565223" y="2392931"/>
            <a:ext cx="5722777" cy="5722777"/>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3">
                <a:alphaModFix amt="37000"/>
              </a:blip>
              <a:stretch>
                <a:fillRect l="-24534" r="-24534"/>
              </a:stretch>
            </a:blipFill>
          </p:spPr>
        </p:sp>
      </p:grpSp>
      <p:sp>
        <p:nvSpPr>
          <p:cNvPr id="4" name="TextBox 4"/>
          <p:cNvSpPr txBox="1"/>
          <p:nvPr/>
        </p:nvSpPr>
        <p:spPr>
          <a:xfrm>
            <a:off x="1028700" y="9048750"/>
            <a:ext cx="3290875" cy="209550"/>
          </a:xfrm>
          <a:prstGeom prst="rect">
            <a:avLst/>
          </a:prstGeom>
        </p:spPr>
        <p:txBody>
          <a:bodyPr lIns="0" tIns="0" rIns="0" bIns="0" rtlCol="0" anchor="t">
            <a:spAutoFit/>
          </a:bodyPr>
          <a:lstStyle/>
          <a:p>
            <a:pPr algn="l">
              <a:lnSpc>
                <a:spcPts val="1500"/>
              </a:lnSpc>
              <a:spcBef>
                <a:spcPct val="0"/>
              </a:spcBef>
            </a:pPr>
            <a:r>
              <a:rPr lang="en-US" sz="1500" i="1" spc="-30">
                <a:solidFill>
                  <a:srgbClr val="000000"/>
                </a:solidFill>
                <a:latin typeface="Inter Italics"/>
                <a:ea typeface="Inter Italics"/>
                <a:cs typeface="Inter Italics"/>
                <a:sym typeface="Inter Italics"/>
              </a:rPr>
              <a:t>Koperasi Indonesia</a:t>
            </a:r>
          </a:p>
        </p:txBody>
      </p:sp>
      <p:sp>
        <p:nvSpPr>
          <p:cNvPr id="5" name="TextBox 5"/>
          <p:cNvSpPr txBox="1"/>
          <p:nvPr/>
        </p:nvSpPr>
        <p:spPr>
          <a:xfrm>
            <a:off x="1028700" y="2002406"/>
            <a:ext cx="15125733" cy="7658763"/>
          </a:xfrm>
          <a:prstGeom prst="rect">
            <a:avLst/>
          </a:prstGeom>
        </p:spPr>
        <p:txBody>
          <a:bodyPr lIns="0" tIns="0" rIns="0" bIns="0" rtlCol="0" anchor="t">
            <a:spAutoFit/>
          </a:bodyPr>
          <a:lstStyle/>
          <a:p>
            <a:pPr algn="just">
              <a:lnSpc>
                <a:spcPts val="4961"/>
              </a:lnSpc>
            </a:pPr>
            <a:r>
              <a:rPr lang="en-US" sz="4134" dirty="0">
                <a:solidFill>
                  <a:srgbClr val="F0F01C"/>
                </a:solidFill>
                <a:latin typeface="Inter"/>
                <a:ea typeface="Inter"/>
                <a:cs typeface="Inter"/>
                <a:sym typeface="Inter"/>
              </a:rPr>
              <a:t>Yayasan Young Sumatera Internasional (YSI) </a:t>
            </a:r>
            <a:r>
              <a:rPr lang="en-US" sz="4134" dirty="0" err="1">
                <a:solidFill>
                  <a:srgbClr val="F0F01C"/>
                </a:solidFill>
                <a:latin typeface="Inter"/>
                <a:ea typeface="Inter"/>
                <a:cs typeface="Inter"/>
                <a:sym typeface="Inter"/>
              </a:rPr>
              <a:t>melalui</a:t>
            </a:r>
            <a:r>
              <a:rPr lang="en-US" sz="4134" dirty="0">
                <a:solidFill>
                  <a:srgbClr val="F0F01C"/>
                </a:solidFill>
                <a:latin typeface="Inter"/>
                <a:ea typeface="Inter"/>
                <a:cs typeface="Inter"/>
                <a:sym typeface="Inter"/>
              </a:rPr>
              <a:t> SMK Excellent YSI </a:t>
            </a:r>
            <a:r>
              <a:rPr lang="en-US" sz="4134" dirty="0" err="1">
                <a:solidFill>
                  <a:srgbClr val="F0F01C"/>
                </a:solidFill>
                <a:latin typeface="Inter"/>
                <a:ea typeface="Inter"/>
                <a:cs typeface="Inter"/>
                <a:sym typeface="Inter"/>
              </a:rPr>
              <a:t>dengan</a:t>
            </a:r>
            <a:r>
              <a:rPr lang="en-US" sz="4134" dirty="0">
                <a:solidFill>
                  <a:srgbClr val="F0F01C"/>
                </a:solidFill>
                <a:latin typeface="Inter"/>
                <a:ea typeface="Inter"/>
                <a:cs typeface="Inter"/>
                <a:sym typeface="Inter"/>
              </a:rPr>
              <a:t> salah </a:t>
            </a:r>
            <a:r>
              <a:rPr lang="en-US" sz="4134" dirty="0" err="1">
                <a:solidFill>
                  <a:srgbClr val="F0F01C"/>
                </a:solidFill>
                <a:latin typeface="Inter"/>
                <a:ea typeface="Inter"/>
                <a:cs typeface="Inter"/>
                <a:sym typeface="Inter"/>
              </a:rPr>
              <a:t>satu</a:t>
            </a:r>
            <a:r>
              <a:rPr lang="en-US" sz="4134" dirty="0">
                <a:solidFill>
                  <a:srgbClr val="F0F01C"/>
                </a:solidFill>
                <a:latin typeface="Inter"/>
                <a:ea typeface="Inter"/>
                <a:cs typeface="Inter"/>
                <a:sym typeface="Inter"/>
              </a:rPr>
              <a:t> </a:t>
            </a:r>
            <a:r>
              <a:rPr lang="en-US" sz="4134" dirty="0" err="1">
                <a:solidFill>
                  <a:srgbClr val="F0F01C"/>
                </a:solidFill>
                <a:latin typeface="Inter"/>
                <a:ea typeface="Inter"/>
                <a:cs typeface="Inter"/>
                <a:sym typeface="Inter"/>
              </a:rPr>
              <a:t>jurusannya</a:t>
            </a:r>
            <a:r>
              <a:rPr lang="en-US" sz="4134" dirty="0">
                <a:solidFill>
                  <a:srgbClr val="F0F01C"/>
                </a:solidFill>
                <a:latin typeface="Inter"/>
                <a:ea typeface="Inter"/>
                <a:cs typeface="Inter"/>
                <a:sym typeface="Inter"/>
              </a:rPr>
              <a:t> </a:t>
            </a:r>
            <a:r>
              <a:rPr lang="en-US" sz="4134" dirty="0" err="1">
                <a:solidFill>
                  <a:srgbClr val="F0F01C"/>
                </a:solidFill>
                <a:latin typeface="Inter"/>
                <a:ea typeface="Inter"/>
                <a:cs typeface="Inter"/>
                <a:sym typeface="Inter"/>
              </a:rPr>
              <a:t>Geologi</a:t>
            </a:r>
            <a:r>
              <a:rPr lang="en-US" sz="4134" dirty="0">
                <a:solidFill>
                  <a:srgbClr val="F0F01C"/>
                </a:solidFill>
                <a:latin typeface="Inter"/>
                <a:ea typeface="Inter"/>
                <a:cs typeface="Inter"/>
                <a:sym typeface="Inter"/>
              </a:rPr>
              <a:t> </a:t>
            </a:r>
            <a:r>
              <a:rPr lang="en-US" sz="4134" dirty="0" err="1">
                <a:solidFill>
                  <a:srgbClr val="F0F01C"/>
                </a:solidFill>
                <a:latin typeface="Inter"/>
                <a:ea typeface="Inter"/>
                <a:cs typeface="Inter"/>
                <a:sym typeface="Inter"/>
              </a:rPr>
              <a:t>Pertambangan</a:t>
            </a:r>
            <a:r>
              <a:rPr lang="en-US" sz="4134" dirty="0">
                <a:solidFill>
                  <a:srgbClr val="F0F01C"/>
                </a:solidFill>
                <a:latin typeface="Inter"/>
                <a:ea typeface="Inter"/>
                <a:cs typeface="Inter"/>
                <a:sym typeface="Inter"/>
              </a:rPr>
              <a:t> </a:t>
            </a:r>
            <a:r>
              <a:rPr lang="en-US" sz="4134" dirty="0" err="1">
                <a:solidFill>
                  <a:srgbClr val="F0F01C"/>
                </a:solidFill>
                <a:latin typeface="Inter"/>
                <a:ea typeface="Inter"/>
                <a:cs typeface="Inter"/>
                <a:sym typeface="Inter"/>
              </a:rPr>
              <a:t>menginisiasi</a:t>
            </a:r>
            <a:r>
              <a:rPr lang="en-US" sz="4134" dirty="0">
                <a:solidFill>
                  <a:srgbClr val="F0F01C"/>
                </a:solidFill>
                <a:latin typeface="Inter"/>
                <a:ea typeface="Inter"/>
                <a:cs typeface="Inter"/>
                <a:sym typeface="Inter"/>
              </a:rPr>
              <a:t> </a:t>
            </a:r>
            <a:r>
              <a:rPr lang="en-US" sz="4134" dirty="0" err="1">
                <a:solidFill>
                  <a:srgbClr val="F0F01C"/>
                </a:solidFill>
                <a:latin typeface="Inter"/>
                <a:ea typeface="Inter"/>
                <a:cs typeface="Inter"/>
                <a:sym typeface="Inter"/>
              </a:rPr>
              <a:t>untuk</a:t>
            </a:r>
            <a:r>
              <a:rPr lang="en-US" sz="4134" dirty="0">
                <a:solidFill>
                  <a:srgbClr val="F0F01C"/>
                </a:solidFill>
                <a:latin typeface="Inter"/>
                <a:ea typeface="Inter"/>
                <a:cs typeface="Inter"/>
                <a:sym typeface="Inter"/>
              </a:rPr>
              <a:t> </a:t>
            </a:r>
            <a:r>
              <a:rPr lang="en-US" sz="4134" dirty="0" err="1">
                <a:solidFill>
                  <a:srgbClr val="F0F01C"/>
                </a:solidFill>
                <a:latin typeface="Inter"/>
                <a:ea typeface="Inter"/>
                <a:cs typeface="Inter"/>
                <a:sym typeface="Inter"/>
              </a:rPr>
              <a:t>memfasilitasi</a:t>
            </a:r>
            <a:r>
              <a:rPr lang="en-US" sz="4134" dirty="0">
                <a:solidFill>
                  <a:srgbClr val="F0F01C"/>
                </a:solidFill>
                <a:latin typeface="Inter"/>
                <a:ea typeface="Inter"/>
                <a:cs typeface="Inter"/>
                <a:sym typeface="Inter"/>
              </a:rPr>
              <a:t> </a:t>
            </a:r>
            <a:r>
              <a:rPr lang="en-US" sz="4134" dirty="0" err="1">
                <a:solidFill>
                  <a:srgbClr val="F0F01C"/>
                </a:solidFill>
                <a:latin typeface="Inter"/>
                <a:ea typeface="Inter"/>
                <a:cs typeface="Inter"/>
                <a:sym typeface="Inter"/>
              </a:rPr>
              <a:t>hak-hak</a:t>
            </a:r>
            <a:r>
              <a:rPr lang="en-US" sz="4134" dirty="0">
                <a:solidFill>
                  <a:srgbClr val="F0F01C"/>
                </a:solidFill>
                <a:latin typeface="Inter"/>
                <a:ea typeface="Inter"/>
                <a:cs typeface="Inter"/>
                <a:sym typeface="Inter"/>
              </a:rPr>
              <a:t> </a:t>
            </a:r>
            <a:r>
              <a:rPr lang="en-US" sz="4134" dirty="0" err="1">
                <a:solidFill>
                  <a:srgbClr val="F0F01C"/>
                </a:solidFill>
                <a:latin typeface="Inter"/>
                <a:ea typeface="Inter"/>
                <a:cs typeface="Inter"/>
                <a:sym typeface="Inter"/>
              </a:rPr>
              <a:t>penambang</a:t>
            </a:r>
            <a:r>
              <a:rPr lang="en-US" sz="4134" dirty="0">
                <a:solidFill>
                  <a:srgbClr val="F0F01C"/>
                </a:solidFill>
                <a:latin typeface="Inter"/>
                <a:ea typeface="Inter"/>
                <a:cs typeface="Inter"/>
                <a:sym typeface="Inter"/>
              </a:rPr>
              <a:t> rakyat yang </a:t>
            </a:r>
            <a:r>
              <a:rPr lang="en-US" sz="4134" dirty="0" err="1">
                <a:solidFill>
                  <a:srgbClr val="F0F01C"/>
                </a:solidFill>
                <a:latin typeface="Inter"/>
                <a:ea typeface="Inter"/>
                <a:cs typeface="Inter"/>
                <a:sym typeface="Inter"/>
              </a:rPr>
              <a:t>memiliki</a:t>
            </a:r>
            <a:r>
              <a:rPr lang="en-US" sz="4134" dirty="0">
                <a:solidFill>
                  <a:srgbClr val="F0F01C"/>
                </a:solidFill>
                <a:latin typeface="Inter"/>
                <a:ea typeface="Inter"/>
                <a:cs typeface="Inter"/>
                <a:sym typeface="Inter"/>
              </a:rPr>
              <a:t> </a:t>
            </a:r>
            <a:r>
              <a:rPr lang="en-US" sz="4134" dirty="0" err="1">
                <a:solidFill>
                  <a:srgbClr val="F0F01C"/>
                </a:solidFill>
                <a:latin typeface="Inter"/>
                <a:ea typeface="Inter"/>
                <a:cs typeface="Inter"/>
                <a:sym typeface="Inter"/>
              </a:rPr>
              <a:t>mata</a:t>
            </a:r>
            <a:r>
              <a:rPr lang="en-US" sz="4134" dirty="0">
                <a:solidFill>
                  <a:srgbClr val="F0F01C"/>
                </a:solidFill>
                <a:latin typeface="Inter"/>
                <a:ea typeface="Inter"/>
                <a:cs typeface="Inter"/>
                <a:sym typeface="Inter"/>
              </a:rPr>
              <a:t> </a:t>
            </a:r>
            <a:r>
              <a:rPr lang="en-US" sz="4134" dirty="0" err="1">
                <a:solidFill>
                  <a:srgbClr val="F0F01C"/>
                </a:solidFill>
                <a:latin typeface="Inter"/>
                <a:ea typeface="Inter"/>
                <a:cs typeface="Inter"/>
                <a:sym typeface="Inter"/>
              </a:rPr>
              <a:t>pencaharian</a:t>
            </a:r>
            <a:r>
              <a:rPr lang="en-US" sz="4134" dirty="0">
                <a:solidFill>
                  <a:srgbClr val="F0F01C"/>
                </a:solidFill>
                <a:latin typeface="Inter"/>
                <a:ea typeface="Inter"/>
                <a:cs typeface="Inter"/>
                <a:sym typeface="Inter"/>
              </a:rPr>
              <a:t> </a:t>
            </a:r>
            <a:r>
              <a:rPr lang="en-US" sz="4134" dirty="0" err="1">
                <a:solidFill>
                  <a:srgbClr val="F0F01C"/>
                </a:solidFill>
                <a:latin typeface="Inter"/>
                <a:ea typeface="Inter"/>
                <a:cs typeface="Inter"/>
                <a:sym typeface="Inter"/>
              </a:rPr>
              <a:t>utama</a:t>
            </a:r>
            <a:r>
              <a:rPr lang="en-US" sz="4134" dirty="0">
                <a:solidFill>
                  <a:srgbClr val="F0F01C"/>
                </a:solidFill>
                <a:latin typeface="Inter"/>
                <a:ea typeface="Inter"/>
                <a:cs typeface="Inter"/>
                <a:sym typeface="Inter"/>
              </a:rPr>
              <a:t> yang </a:t>
            </a:r>
            <a:r>
              <a:rPr lang="en-US" sz="4134" dirty="0" err="1">
                <a:solidFill>
                  <a:srgbClr val="F0F01C"/>
                </a:solidFill>
                <a:latin typeface="Inter"/>
                <a:ea typeface="Inter"/>
                <a:cs typeface="Inter"/>
                <a:sym typeface="Inter"/>
              </a:rPr>
              <a:t>sudah</a:t>
            </a:r>
            <a:r>
              <a:rPr lang="en-US" sz="4134" dirty="0">
                <a:solidFill>
                  <a:srgbClr val="F0F01C"/>
                </a:solidFill>
                <a:latin typeface="Inter"/>
                <a:ea typeface="Inter"/>
                <a:cs typeface="Inter"/>
                <a:sym typeface="Inter"/>
              </a:rPr>
              <a:t> </a:t>
            </a:r>
            <a:r>
              <a:rPr lang="en-US" sz="4134" dirty="0" err="1">
                <a:solidFill>
                  <a:srgbClr val="F0F01C"/>
                </a:solidFill>
                <a:latin typeface="Inter"/>
                <a:ea typeface="Inter"/>
                <a:cs typeface="Inter"/>
                <a:sym typeface="Inter"/>
              </a:rPr>
              <a:t>diwariskan</a:t>
            </a:r>
            <a:r>
              <a:rPr lang="en-US" sz="4134" dirty="0">
                <a:solidFill>
                  <a:srgbClr val="F0F01C"/>
                </a:solidFill>
                <a:latin typeface="Inter"/>
                <a:ea typeface="Inter"/>
                <a:cs typeface="Inter"/>
                <a:sym typeface="Inter"/>
              </a:rPr>
              <a:t> </a:t>
            </a:r>
            <a:r>
              <a:rPr lang="en-US" sz="4134" dirty="0" err="1">
                <a:solidFill>
                  <a:srgbClr val="F0F01C"/>
                </a:solidFill>
                <a:latin typeface="Inter"/>
                <a:ea typeface="Inter"/>
                <a:cs typeface="Inter"/>
                <a:sym typeface="Inter"/>
              </a:rPr>
              <a:t>dari</a:t>
            </a:r>
            <a:r>
              <a:rPr lang="en-US" sz="4134" dirty="0">
                <a:solidFill>
                  <a:srgbClr val="F0F01C"/>
                </a:solidFill>
                <a:latin typeface="Inter"/>
                <a:ea typeface="Inter"/>
                <a:cs typeface="Inter"/>
                <a:sym typeface="Inter"/>
              </a:rPr>
              <a:t> </a:t>
            </a:r>
            <a:r>
              <a:rPr lang="en-US" sz="4134" dirty="0" err="1">
                <a:solidFill>
                  <a:srgbClr val="F0F01C"/>
                </a:solidFill>
                <a:latin typeface="Inter"/>
                <a:ea typeface="Inter"/>
                <a:cs typeface="Inter"/>
                <a:sym typeface="Inter"/>
              </a:rPr>
              <a:t>generasi</a:t>
            </a:r>
            <a:r>
              <a:rPr lang="en-US" sz="4134" dirty="0">
                <a:solidFill>
                  <a:srgbClr val="F0F01C"/>
                </a:solidFill>
                <a:latin typeface="Inter"/>
                <a:ea typeface="Inter"/>
                <a:cs typeface="Inter"/>
                <a:sym typeface="Inter"/>
              </a:rPr>
              <a:t> </a:t>
            </a:r>
            <a:r>
              <a:rPr lang="en-US" sz="4134" dirty="0" err="1">
                <a:solidFill>
                  <a:srgbClr val="F0F01C"/>
                </a:solidFill>
                <a:latin typeface="Inter"/>
                <a:ea typeface="Inter"/>
                <a:cs typeface="Inter"/>
                <a:sym typeface="Inter"/>
              </a:rPr>
              <a:t>ke</a:t>
            </a:r>
            <a:r>
              <a:rPr lang="en-US" sz="4134" dirty="0">
                <a:solidFill>
                  <a:srgbClr val="F0F01C"/>
                </a:solidFill>
                <a:latin typeface="Inter"/>
                <a:ea typeface="Inter"/>
                <a:cs typeface="Inter"/>
                <a:sym typeface="Inter"/>
              </a:rPr>
              <a:t> </a:t>
            </a:r>
            <a:r>
              <a:rPr lang="en-US" sz="4134" dirty="0" err="1">
                <a:solidFill>
                  <a:srgbClr val="F0F01C"/>
                </a:solidFill>
                <a:latin typeface="Inter"/>
                <a:ea typeface="Inter"/>
                <a:cs typeface="Inter"/>
                <a:sym typeface="Inter"/>
              </a:rPr>
              <a:t>generasi</a:t>
            </a:r>
            <a:r>
              <a:rPr lang="en-US" sz="4134" dirty="0">
                <a:solidFill>
                  <a:srgbClr val="F0F01C"/>
                </a:solidFill>
                <a:latin typeface="Inter"/>
                <a:ea typeface="Inter"/>
                <a:cs typeface="Inter"/>
                <a:sym typeface="Inter"/>
              </a:rPr>
              <a:t> </a:t>
            </a:r>
            <a:r>
              <a:rPr lang="en-US" sz="4134" dirty="0" err="1">
                <a:solidFill>
                  <a:srgbClr val="F0F01C"/>
                </a:solidFill>
                <a:latin typeface="Inter"/>
                <a:ea typeface="Inter"/>
                <a:cs typeface="Inter"/>
                <a:sym typeface="Inter"/>
              </a:rPr>
              <a:t>sehingga</a:t>
            </a:r>
            <a:r>
              <a:rPr lang="en-US" sz="4134" dirty="0">
                <a:solidFill>
                  <a:srgbClr val="F0F01C"/>
                </a:solidFill>
                <a:latin typeface="Inter"/>
                <a:ea typeface="Inter"/>
                <a:cs typeface="Inter"/>
                <a:sym typeface="Inter"/>
              </a:rPr>
              <a:t> </a:t>
            </a:r>
            <a:r>
              <a:rPr lang="en-US" sz="4134" dirty="0" err="1">
                <a:solidFill>
                  <a:srgbClr val="F0F01C"/>
                </a:solidFill>
                <a:latin typeface="Inter"/>
                <a:ea typeface="Inter"/>
                <a:cs typeface="Inter"/>
                <a:sym typeface="Inter"/>
              </a:rPr>
              <a:t>kegiatannya</a:t>
            </a:r>
            <a:r>
              <a:rPr lang="en-US" sz="4134" dirty="0">
                <a:solidFill>
                  <a:srgbClr val="F0F01C"/>
                </a:solidFill>
                <a:latin typeface="Inter"/>
                <a:ea typeface="Inter"/>
                <a:cs typeface="Inter"/>
                <a:sym typeface="Inter"/>
              </a:rPr>
              <a:t> </a:t>
            </a:r>
            <a:r>
              <a:rPr lang="en-US" sz="4134" dirty="0" err="1">
                <a:solidFill>
                  <a:srgbClr val="F0F01C"/>
                </a:solidFill>
                <a:latin typeface="Inter"/>
                <a:ea typeface="Inter"/>
                <a:cs typeface="Inter"/>
                <a:sym typeface="Inter"/>
              </a:rPr>
              <a:t>aman</a:t>
            </a:r>
            <a:r>
              <a:rPr lang="en-US" sz="4134" dirty="0">
                <a:solidFill>
                  <a:srgbClr val="F0F01C"/>
                </a:solidFill>
                <a:latin typeface="Inter"/>
                <a:ea typeface="Inter"/>
                <a:cs typeface="Inter"/>
                <a:sym typeface="Inter"/>
              </a:rPr>
              <a:t>, </a:t>
            </a:r>
            <a:r>
              <a:rPr lang="en-US" sz="4134" dirty="0" err="1">
                <a:solidFill>
                  <a:srgbClr val="F0F01C"/>
                </a:solidFill>
                <a:latin typeface="Inter"/>
                <a:ea typeface="Inter"/>
                <a:cs typeface="Inter"/>
                <a:sym typeface="Inter"/>
              </a:rPr>
              <a:t>tertib</a:t>
            </a:r>
            <a:r>
              <a:rPr lang="en-US" sz="4134" dirty="0">
                <a:solidFill>
                  <a:srgbClr val="F0F01C"/>
                </a:solidFill>
                <a:latin typeface="Inter"/>
                <a:ea typeface="Inter"/>
                <a:cs typeface="Inter"/>
                <a:sym typeface="Inter"/>
              </a:rPr>
              <a:t>, dan legal.</a:t>
            </a:r>
          </a:p>
          <a:p>
            <a:pPr algn="just">
              <a:lnSpc>
                <a:spcPts val="4961"/>
              </a:lnSpc>
            </a:pPr>
            <a:endParaRPr lang="en-US" sz="4134" dirty="0">
              <a:solidFill>
                <a:srgbClr val="F0F01C"/>
              </a:solidFill>
              <a:latin typeface="Inter"/>
              <a:ea typeface="Inter"/>
              <a:cs typeface="Inter"/>
              <a:sym typeface="Inter"/>
            </a:endParaRPr>
          </a:p>
          <a:p>
            <a:pPr algn="just">
              <a:lnSpc>
                <a:spcPts val="4961"/>
              </a:lnSpc>
            </a:pPr>
            <a:r>
              <a:rPr lang="en-US" sz="4134" dirty="0" err="1">
                <a:solidFill>
                  <a:srgbClr val="F0F01C"/>
                </a:solidFill>
                <a:latin typeface="Inter"/>
                <a:ea typeface="Inter"/>
                <a:cs typeface="Inter"/>
                <a:sym typeface="Inter"/>
              </a:rPr>
              <a:t>Dengan</a:t>
            </a:r>
            <a:r>
              <a:rPr lang="en-US" sz="4134" dirty="0">
                <a:solidFill>
                  <a:srgbClr val="F0F01C"/>
                </a:solidFill>
                <a:latin typeface="Inter"/>
                <a:ea typeface="Inter"/>
                <a:cs typeface="Inter"/>
                <a:sym typeface="Inter"/>
              </a:rPr>
              <a:t> </a:t>
            </a:r>
            <a:r>
              <a:rPr lang="en-US" sz="4134" dirty="0" err="1">
                <a:solidFill>
                  <a:srgbClr val="F0F01C"/>
                </a:solidFill>
                <a:latin typeface="Inter"/>
                <a:ea typeface="Inter"/>
                <a:cs typeface="Inter"/>
                <a:sym typeface="Inter"/>
              </a:rPr>
              <a:t>terbitnya</a:t>
            </a:r>
            <a:r>
              <a:rPr lang="en-US" sz="4134" dirty="0">
                <a:solidFill>
                  <a:srgbClr val="F0F01C"/>
                </a:solidFill>
                <a:latin typeface="Inter"/>
                <a:ea typeface="Inter"/>
                <a:cs typeface="Inter"/>
                <a:sym typeface="Inter"/>
              </a:rPr>
              <a:t> SK </a:t>
            </a:r>
            <a:r>
              <a:rPr lang="en-US" sz="4134" dirty="0" err="1">
                <a:solidFill>
                  <a:srgbClr val="F0F01C"/>
                </a:solidFill>
                <a:latin typeface="Inter"/>
                <a:ea typeface="Inter"/>
                <a:cs typeface="Inter"/>
                <a:sym typeface="Inter"/>
              </a:rPr>
              <a:t>dari</a:t>
            </a:r>
            <a:r>
              <a:rPr lang="en-US" sz="4134" dirty="0">
                <a:solidFill>
                  <a:srgbClr val="F0F01C"/>
                </a:solidFill>
                <a:latin typeface="Inter"/>
                <a:ea typeface="Inter"/>
                <a:cs typeface="Inter"/>
                <a:sym typeface="Inter"/>
              </a:rPr>
              <a:t> Dewan </a:t>
            </a:r>
            <a:r>
              <a:rPr lang="en-US" sz="4134" dirty="0" err="1">
                <a:solidFill>
                  <a:srgbClr val="F0F01C"/>
                </a:solidFill>
                <a:latin typeface="Inter"/>
                <a:ea typeface="Inter"/>
                <a:cs typeface="Inter"/>
                <a:sym typeface="Inter"/>
              </a:rPr>
              <a:t>Pengurus</a:t>
            </a:r>
            <a:r>
              <a:rPr lang="en-US" sz="4134" dirty="0">
                <a:solidFill>
                  <a:srgbClr val="F0F01C"/>
                </a:solidFill>
                <a:latin typeface="Inter"/>
                <a:ea typeface="Inter"/>
                <a:cs typeface="Inter"/>
                <a:sym typeface="Inter"/>
              </a:rPr>
              <a:t> Pusat (DPP) </a:t>
            </a:r>
            <a:r>
              <a:rPr lang="en-US" sz="4134" dirty="0" err="1">
                <a:solidFill>
                  <a:srgbClr val="F0F01C"/>
                </a:solidFill>
                <a:latin typeface="Inter"/>
                <a:ea typeface="Inter"/>
                <a:cs typeface="Inter"/>
                <a:sym typeface="Inter"/>
              </a:rPr>
              <a:t>Asosiasi</a:t>
            </a:r>
            <a:r>
              <a:rPr lang="en-US" sz="4134" dirty="0">
                <a:solidFill>
                  <a:srgbClr val="F0F01C"/>
                </a:solidFill>
                <a:latin typeface="Inter"/>
                <a:ea typeface="Inter"/>
                <a:cs typeface="Inter"/>
                <a:sym typeface="Inter"/>
              </a:rPr>
              <a:t> </a:t>
            </a:r>
            <a:r>
              <a:rPr lang="en-US" sz="4134" dirty="0" err="1">
                <a:solidFill>
                  <a:srgbClr val="F0F01C"/>
                </a:solidFill>
                <a:latin typeface="Inter"/>
                <a:ea typeface="Inter"/>
                <a:cs typeface="Inter"/>
                <a:sym typeface="Inter"/>
              </a:rPr>
              <a:t>Penambang</a:t>
            </a:r>
            <a:r>
              <a:rPr lang="en-US" sz="4134" dirty="0">
                <a:solidFill>
                  <a:srgbClr val="F0F01C"/>
                </a:solidFill>
                <a:latin typeface="Inter"/>
                <a:ea typeface="Inter"/>
                <a:cs typeface="Inter"/>
                <a:sym typeface="Inter"/>
              </a:rPr>
              <a:t> Rakyat Indonesia (APRI) kami </a:t>
            </a:r>
            <a:r>
              <a:rPr lang="en-US" sz="4134" dirty="0" err="1">
                <a:solidFill>
                  <a:srgbClr val="F0F01C"/>
                </a:solidFill>
                <a:latin typeface="Inter"/>
                <a:ea typeface="Inter"/>
                <a:cs typeface="Inter"/>
                <a:sym typeface="Inter"/>
              </a:rPr>
              <a:t>terpilih</a:t>
            </a:r>
            <a:r>
              <a:rPr lang="en-US" sz="4134" dirty="0">
                <a:solidFill>
                  <a:srgbClr val="F0F01C"/>
                </a:solidFill>
                <a:latin typeface="Inter"/>
                <a:ea typeface="Inter"/>
                <a:cs typeface="Inter"/>
                <a:sym typeface="Inter"/>
              </a:rPr>
              <a:t> </a:t>
            </a:r>
            <a:r>
              <a:rPr lang="en-US" sz="4134" dirty="0" err="1">
                <a:solidFill>
                  <a:srgbClr val="F0F01C"/>
                </a:solidFill>
                <a:latin typeface="Inter"/>
                <a:ea typeface="Inter"/>
                <a:cs typeface="Inter"/>
                <a:sym typeface="Inter"/>
              </a:rPr>
              <a:t>selaku</a:t>
            </a:r>
            <a:r>
              <a:rPr lang="en-US" sz="4134" dirty="0">
                <a:solidFill>
                  <a:srgbClr val="F0F01C"/>
                </a:solidFill>
                <a:latin typeface="Inter"/>
                <a:ea typeface="Inter"/>
                <a:cs typeface="Inter"/>
                <a:sym typeface="Inter"/>
              </a:rPr>
              <a:t> </a:t>
            </a:r>
            <a:r>
              <a:rPr lang="en-US" sz="4134" dirty="0" err="1">
                <a:solidFill>
                  <a:srgbClr val="F0F01C"/>
                </a:solidFill>
                <a:latin typeface="Inter"/>
                <a:ea typeface="Inter"/>
                <a:cs typeface="Inter"/>
                <a:sym typeface="Inter"/>
              </a:rPr>
              <a:t>pionir</a:t>
            </a:r>
            <a:r>
              <a:rPr lang="en-US" sz="4134" dirty="0">
                <a:solidFill>
                  <a:srgbClr val="F0F01C"/>
                </a:solidFill>
                <a:latin typeface="Inter"/>
                <a:ea typeface="Inter"/>
                <a:cs typeface="Inter"/>
                <a:sym typeface="Inter"/>
              </a:rPr>
              <a:t> </a:t>
            </a:r>
            <a:r>
              <a:rPr lang="en-US" sz="4134" dirty="0" err="1">
                <a:solidFill>
                  <a:srgbClr val="F0F01C"/>
                </a:solidFill>
                <a:latin typeface="Inter"/>
                <a:ea typeface="Inter"/>
                <a:cs typeface="Inter"/>
                <a:sym typeface="Inter"/>
              </a:rPr>
              <a:t>pengerak</a:t>
            </a:r>
            <a:r>
              <a:rPr lang="en-US" sz="4134" dirty="0">
                <a:solidFill>
                  <a:srgbClr val="F0F01C"/>
                </a:solidFill>
                <a:latin typeface="Inter"/>
                <a:ea typeface="Inter"/>
                <a:cs typeface="Inter"/>
                <a:sym typeface="Inter"/>
              </a:rPr>
              <a:t> </a:t>
            </a:r>
            <a:r>
              <a:rPr lang="en-US" sz="4134" dirty="0" err="1">
                <a:solidFill>
                  <a:srgbClr val="F0F01C"/>
                </a:solidFill>
                <a:latin typeface="Inter"/>
                <a:ea typeface="Inter"/>
                <a:cs typeface="Inter"/>
                <a:sym typeface="Inter"/>
              </a:rPr>
              <a:t>pertambangan</a:t>
            </a:r>
            <a:r>
              <a:rPr lang="en-US" sz="4134" dirty="0">
                <a:solidFill>
                  <a:srgbClr val="F0F01C"/>
                </a:solidFill>
                <a:latin typeface="Inter"/>
                <a:ea typeface="Inter"/>
                <a:cs typeface="Inter"/>
                <a:sym typeface="Inter"/>
              </a:rPr>
              <a:t> rakyat di </a:t>
            </a:r>
            <a:r>
              <a:rPr lang="en-US" sz="4134" dirty="0" err="1">
                <a:solidFill>
                  <a:srgbClr val="F0F01C"/>
                </a:solidFill>
                <a:latin typeface="Inter"/>
                <a:ea typeface="Inter"/>
                <a:cs typeface="Inter"/>
                <a:sym typeface="Inter"/>
              </a:rPr>
              <a:t>Kabupaten</a:t>
            </a:r>
            <a:r>
              <a:rPr lang="en-US" sz="4134" dirty="0">
                <a:solidFill>
                  <a:srgbClr val="F0F01C"/>
                </a:solidFill>
                <a:latin typeface="Inter"/>
                <a:ea typeface="Inter"/>
                <a:cs typeface="Inter"/>
                <a:sym typeface="Inter"/>
              </a:rPr>
              <a:t> </a:t>
            </a:r>
            <a:r>
              <a:rPr lang="en-US" sz="4134" dirty="0" err="1">
                <a:solidFill>
                  <a:srgbClr val="F0F01C"/>
                </a:solidFill>
                <a:latin typeface="Inter"/>
                <a:ea typeface="Inter"/>
                <a:cs typeface="Inter"/>
                <a:sym typeface="Inter"/>
              </a:rPr>
              <a:t>Sijunjung</a:t>
            </a:r>
            <a:r>
              <a:rPr lang="en-US" sz="4134" dirty="0">
                <a:solidFill>
                  <a:srgbClr val="F0F01C"/>
                </a:solidFill>
                <a:latin typeface="Inter"/>
                <a:ea typeface="Inter"/>
                <a:cs typeface="Inter"/>
                <a:sym typeface="Inter"/>
              </a:rPr>
              <a:t> dan </a:t>
            </a:r>
            <a:r>
              <a:rPr lang="en-US" sz="4134" dirty="0" err="1">
                <a:solidFill>
                  <a:srgbClr val="F0F01C"/>
                </a:solidFill>
                <a:latin typeface="Inter"/>
                <a:ea typeface="Inter"/>
                <a:cs typeface="Inter"/>
                <a:sym typeface="Inter"/>
              </a:rPr>
              <a:t>kabupaten</a:t>
            </a:r>
            <a:r>
              <a:rPr lang="en-US" sz="4134" dirty="0">
                <a:solidFill>
                  <a:srgbClr val="F0F01C"/>
                </a:solidFill>
                <a:latin typeface="Inter"/>
                <a:ea typeface="Inter"/>
                <a:cs typeface="Inter"/>
                <a:sym typeface="Inter"/>
              </a:rPr>
              <a:t>/</a:t>
            </a:r>
            <a:r>
              <a:rPr lang="en-US" sz="4134" dirty="0" err="1">
                <a:solidFill>
                  <a:srgbClr val="F0F01C"/>
                </a:solidFill>
                <a:latin typeface="Inter"/>
                <a:ea typeface="Inter"/>
                <a:cs typeface="Inter"/>
                <a:sym typeface="Inter"/>
              </a:rPr>
              <a:t>kota</a:t>
            </a:r>
            <a:r>
              <a:rPr lang="en-US" sz="4134" dirty="0">
                <a:solidFill>
                  <a:srgbClr val="F0F01C"/>
                </a:solidFill>
                <a:latin typeface="Inter"/>
                <a:ea typeface="Inter"/>
                <a:cs typeface="Inter"/>
                <a:sym typeface="Inter"/>
              </a:rPr>
              <a:t> </a:t>
            </a:r>
            <a:r>
              <a:rPr lang="en-US" sz="4134" dirty="0" err="1">
                <a:solidFill>
                  <a:srgbClr val="F0F01C"/>
                </a:solidFill>
                <a:latin typeface="Inter"/>
                <a:ea typeface="Inter"/>
                <a:cs typeface="Inter"/>
                <a:sym typeface="Inter"/>
              </a:rPr>
              <a:t>lainnya</a:t>
            </a:r>
            <a:r>
              <a:rPr lang="en-US" sz="4134" dirty="0">
                <a:solidFill>
                  <a:srgbClr val="F0F01C"/>
                </a:solidFill>
                <a:latin typeface="Inter"/>
                <a:ea typeface="Inter"/>
                <a:cs typeface="Inter"/>
                <a:sym typeface="Inter"/>
              </a:rPr>
              <a:t> di Sumatera Barat.  </a:t>
            </a:r>
          </a:p>
          <a:p>
            <a:pPr algn="just">
              <a:lnSpc>
                <a:spcPts val="4961"/>
              </a:lnSpc>
            </a:pPr>
            <a:endParaRPr lang="en-US" sz="4134" dirty="0">
              <a:solidFill>
                <a:srgbClr val="F0F01C"/>
              </a:solidFill>
              <a:latin typeface="Inter"/>
              <a:ea typeface="Inter"/>
              <a:cs typeface="Inter"/>
              <a:sym typeface="Inter"/>
            </a:endParaRPr>
          </a:p>
        </p:txBody>
      </p:sp>
      <p:sp>
        <p:nvSpPr>
          <p:cNvPr id="6" name="TextBox 6"/>
          <p:cNvSpPr txBox="1"/>
          <p:nvPr/>
        </p:nvSpPr>
        <p:spPr>
          <a:xfrm>
            <a:off x="1028700" y="581659"/>
            <a:ext cx="11536523" cy="884556"/>
          </a:xfrm>
          <a:prstGeom prst="rect">
            <a:avLst/>
          </a:prstGeom>
        </p:spPr>
        <p:txBody>
          <a:bodyPr lIns="0" tIns="0" rIns="0" bIns="0" rtlCol="0" anchor="t">
            <a:spAutoFit/>
          </a:bodyPr>
          <a:lstStyle/>
          <a:p>
            <a:pPr algn="l">
              <a:lnSpc>
                <a:spcPts val="5700"/>
              </a:lnSpc>
            </a:pPr>
            <a:r>
              <a:rPr lang="en-US" sz="5700" b="1" spc="-114">
                <a:solidFill>
                  <a:srgbClr val="F0F01C"/>
                </a:solidFill>
                <a:latin typeface="Akzidenz-Grotesk Bold"/>
                <a:ea typeface="Akzidenz-Grotesk Bold"/>
                <a:cs typeface="Akzidenz-Grotesk Bold"/>
                <a:sym typeface="Akzidenz-Grotesk Bold"/>
              </a:rPr>
              <a:t>Pendahuluan dan Latar Belakang</a:t>
            </a:r>
          </a:p>
        </p:txBody>
      </p:sp>
    </p:spTree>
  </p:cSld>
  <p:clrMapOvr>
    <a:masterClrMapping/>
  </p:clrMapOvr>
  <p:transition spd="slow">
    <p:cover/>
    <p:sndAc>
      <p:stSnd>
        <p:snd r:embed="rId2" name="arrow.wav"/>
      </p:stSnd>
    </p:sndAc>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CD0001"/>
        </a:solidFill>
        <a:effectLst/>
      </p:bgPr>
    </p:bg>
    <p:spTree>
      <p:nvGrpSpPr>
        <p:cNvPr id="1" name=""/>
        <p:cNvGrpSpPr/>
        <p:nvPr/>
      </p:nvGrpSpPr>
      <p:grpSpPr>
        <a:xfrm>
          <a:off x="0" y="0"/>
          <a:ext cx="0" cy="0"/>
          <a:chOff x="0" y="0"/>
          <a:chExt cx="0" cy="0"/>
        </a:xfrm>
      </p:grpSpPr>
      <p:sp>
        <p:nvSpPr>
          <p:cNvPr id="2" name="TextBox 2"/>
          <p:cNvSpPr txBox="1"/>
          <p:nvPr/>
        </p:nvSpPr>
        <p:spPr>
          <a:xfrm>
            <a:off x="1028700" y="9048750"/>
            <a:ext cx="3290875" cy="209550"/>
          </a:xfrm>
          <a:prstGeom prst="rect">
            <a:avLst/>
          </a:prstGeom>
        </p:spPr>
        <p:txBody>
          <a:bodyPr lIns="0" tIns="0" rIns="0" bIns="0" rtlCol="0" anchor="t">
            <a:spAutoFit/>
          </a:bodyPr>
          <a:lstStyle/>
          <a:p>
            <a:pPr algn="l">
              <a:lnSpc>
                <a:spcPts val="1500"/>
              </a:lnSpc>
              <a:spcBef>
                <a:spcPct val="0"/>
              </a:spcBef>
            </a:pPr>
            <a:r>
              <a:rPr lang="en-US" sz="1500" i="1" spc="-30">
                <a:solidFill>
                  <a:srgbClr val="000000"/>
                </a:solidFill>
                <a:latin typeface="Inter Italics"/>
                <a:ea typeface="Inter Italics"/>
                <a:cs typeface="Inter Italics"/>
                <a:sym typeface="Inter Italics"/>
              </a:rPr>
              <a:t>Koperasi Indonesia</a:t>
            </a:r>
          </a:p>
        </p:txBody>
      </p:sp>
      <p:sp>
        <p:nvSpPr>
          <p:cNvPr id="4" name="Freeform 4"/>
          <p:cNvSpPr/>
          <p:nvPr/>
        </p:nvSpPr>
        <p:spPr>
          <a:xfrm>
            <a:off x="14834835" y="306687"/>
            <a:ext cx="3183718" cy="1691675"/>
          </a:xfrm>
          <a:custGeom>
            <a:avLst/>
            <a:gdLst/>
            <a:ahLst/>
            <a:cxnLst/>
            <a:rect l="l" t="t" r="r" b="b"/>
            <a:pathLst>
              <a:path w="18263095" h="9658253">
                <a:moveTo>
                  <a:pt x="0" y="0"/>
                </a:moveTo>
                <a:lnTo>
                  <a:pt x="18263095" y="0"/>
                </a:lnTo>
                <a:lnTo>
                  <a:pt x="18263095" y="9658253"/>
                </a:lnTo>
                <a:lnTo>
                  <a:pt x="0" y="9658253"/>
                </a:lnTo>
                <a:lnTo>
                  <a:pt x="0" y="0"/>
                </a:lnTo>
                <a:close/>
              </a:path>
            </a:pathLst>
          </a:custGeom>
          <a:blipFill>
            <a:blip r:embed="rId3"/>
            <a:stretch>
              <a:fillRect l="-3315" t="-23126" b="-87612"/>
            </a:stretch>
          </a:blipFill>
        </p:spPr>
      </p:sp>
      <p:sp>
        <p:nvSpPr>
          <p:cNvPr id="5" name="TextBox 5"/>
          <p:cNvSpPr txBox="1"/>
          <p:nvPr/>
        </p:nvSpPr>
        <p:spPr>
          <a:xfrm>
            <a:off x="508170" y="2511129"/>
            <a:ext cx="17271659" cy="6732612"/>
          </a:xfrm>
          <a:prstGeom prst="rect">
            <a:avLst/>
          </a:prstGeom>
        </p:spPr>
        <p:txBody>
          <a:bodyPr lIns="0" tIns="0" rIns="0" bIns="0" rtlCol="0" anchor="t">
            <a:spAutoFit/>
          </a:bodyPr>
          <a:lstStyle/>
          <a:p>
            <a:pPr algn="just">
              <a:lnSpc>
                <a:spcPts val="3462"/>
              </a:lnSpc>
              <a:spcBef>
                <a:spcPct val="0"/>
              </a:spcBef>
            </a:pPr>
            <a:r>
              <a:rPr lang="en-US" sz="3462" i="1" spc="-69" dirty="0">
                <a:solidFill>
                  <a:schemeClr val="bg1"/>
                </a:solidFill>
                <a:latin typeface="Inter Italics"/>
                <a:ea typeface="Inter Italics"/>
                <a:cs typeface="Inter Italics"/>
                <a:sym typeface="Inter Italics"/>
              </a:rPr>
              <a:t>Dalam </a:t>
            </a:r>
            <a:r>
              <a:rPr lang="en-US" sz="3462" i="1" spc="-69" dirty="0" err="1">
                <a:solidFill>
                  <a:schemeClr val="bg1"/>
                </a:solidFill>
                <a:latin typeface="Inter Italics"/>
                <a:ea typeface="Inter Italics"/>
                <a:cs typeface="Inter Italics"/>
                <a:sym typeface="Inter Italics"/>
              </a:rPr>
              <a:t>kegiatan</a:t>
            </a:r>
            <a:r>
              <a:rPr lang="en-US" sz="3462" i="1" spc="-69" dirty="0">
                <a:solidFill>
                  <a:schemeClr val="bg1"/>
                </a:solidFill>
                <a:latin typeface="Inter Italics"/>
                <a:ea typeface="Inter Italics"/>
                <a:cs typeface="Inter Italics"/>
                <a:sym typeface="Inter Italics"/>
              </a:rPr>
              <a:t> kami </a:t>
            </a:r>
            <a:r>
              <a:rPr lang="en-US" sz="3462" i="1" spc="-69" dirty="0" err="1">
                <a:solidFill>
                  <a:schemeClr val="bg1"/>
                </a:solidFill>
                <a:latin typeface="Inter Italics"/>
                <a:ea typeface="Inter Italics"/>
                <a:cs typeface="Inter Italics"/>
                <a:sym typeface="Inter Italics"/>
              </a:rPr>
              <a:t>nantinya</a:t>
            </a:r>
            <a:r>
              <a:rPr lang="en-US" sz="3462" i="1" spc="-69" dirty="0">
                <a:solidFill>
                  <a:schemeClr val="bg1"/>
                </a:solidFill>
                <a:latin typeface="Inter Italics"/>
                <a:ea typeface="Inter Italics"/>
                <a:cs typeface="Inter Italics"/>
                <a:sym typeface="Inter Italics"/>
              </a:rPr>
              <a:t> </a:t>
            </a:r>
            <a:r>
              <a:rPr lang="en-US" sz="3462" i="1" spc="-69" dirty="0" err="1">
                <a:solidFill>
                  <a:schemeClr val="bg1"/>
                </a:solidFill>
                <a:latin typeface="Inter Italics"/>
                <a:ea typeface="Inter Italics"/>
                <a:cs typeface="Inter Italics"/>
                <a:sym typeface="Inter Italics"/>
              </a:rPr>
              <a:t>dapat</a:t>
            </a:r>
            <a:r>
              <a:rPr lang="en-US" sz="3462" i="1" spc="-69" dirty="0">
                <a:solidFill>
                  <a:schemeClr val="bg1"/>
                </a:solidFill>
                <a:latin typeface="Inter Italics"/>
                <a:ea typeface="Inter Italics"/>
                <a:cs typeface="Inter Italics"/>
                <a:sym typeface="Inter Italics"/>
              </a:rPr>
              <a:t> </a:t>
            </a:r>
            <a:r>
              <a:rPr lang="en-US" sz="3462" i="1" spc="-69" dirty="0" err="1">
                <a:solidFill>
                  <a:schemeClr val="bg1"/>
                </a:solidFill>
                <a:latin typeface="Inter Italics"/>
                <a:ea typeface="Inter Italics"/>
                <a:cs typeface="Inter Italics"/>
                <a:sym typeface="Inter Italics"/>
              </a:rPr>
              <a:t>memberikan</a:t>
            </a:r>
            <a:r>
              <a:rPr lang="en-US" sz="3462" i="1" spc="-69" dirty="0">
                <a:solidFill>
                  <a:schemeClr val="bg1"/>
                </a:solidFill>
                <a:latin typeface="Inter Italics"/>
                <a:ea typeface="Inter Italics"/>
                <a:cs typeface="Inter Italics"/>
                <a:sym typeface="Inter Italics"/>
              </a:rPr>
              <a:t> </a:t>
            </a:r>
            <a:r>
              <a:rPr lang="en-US" sz="3462" i="1" spc="-69" dirty="0" err="1">
                <a:solidFill>
                  <a:schemeClr val="bg1"/>
                </a:solidFill>
                <a:latin typeface="Inter Italics"/>
                <a:ea typeface="Inter Italics"/>
                <a:cs typeface="Inter Italics"/>
                <a:sym typeface="Inter Italics"/>
              </a:rPr>
              <a:t>perlindungan</a:t>
            </a:r>
            <a:r>
              <a:rPr lang="en-US" sz="3462" i="1" spc="-69" dirty="0">
                <a:solidFill>
                  <a:schemeClr val="bg1"/>
                </a:solidFill>
                <a:latin typeface="Inter Italics"/>
                <a:ea typeface="Inter Italics"/>
                <a:cs typeface="Inter Italics"/>
                <a:sym typeface="Inter Italics"/>
              </a:rPr>
              <a:t> </a:t>
            </a:r>
            <a:r>
              <a:rPr lang="en-US" sz="3462" i="1" spc="-69" dirty="0" err="1">
                <a:solidFill>
                  <a:schemeClr val="bg1"/>
                </a:solidFill>
                <a:latin typeface="Inter Italics"/>
                <a:ea typeface="Inter Italics"/>
                <a:cs typeface="Inter Italics"/>
                <a:sym typeface="Inter Italics"/>
              </a:rPr>
              <a:t>hukum</a:t>
            </a:r>
            <a:r>
              <a:rPr lang="en-US" sz="3462" i="1" spc="-69" dirty="0">
                <a:solidFill>
                  <a:schemeClr val="bg1"/>
                </a:solidFill>
                <a:latin typeface="Inter Italics"/>
                <a:ea typeface="Inter Italics"/>
                <a:cs typeface="Inter Italics"/>
                <a:sym typeface="Inter Italics"/>
              </a:rPr>
              <a:t> dan </a:t>
            </a:r>
            <a:r>
              <a:rPr lang="en-US" sz="3462" i="1" spc="-69" dirty="0" err="1">
                <a:solidFill>
                  <a:schemeClr val="bg1"/>
                </a:solidFill>
                <a:latin typeface="Inter Italics"/>
                <a:ea typeface="Inter Italics"/>
                <a:cs typeface="Inter Italics"/>
                <a:sym typeface="Inter Italics"/>
              </a:rPr>
              <a:t>legalitas</a:t>
            </a:r>
            <a:r>
              <a:rPr lang="en-US" sz="3462" i="1" spc="-69" dirty="0">
                <a:solidFill>
                  <a:schemeClr val="bg1"/>
                </a:solidFill>
                <a:latin typeface="Inter Italics"/>
                <a:ea typeface="Inter Italics"/>
                <a:cs typeface="Inter Italics"/>
                <a:sym typeface="Inter Italics"/>
              </a:rPr>
              <a:t> </a:t>
            </a:r>
            <a:r>
              <a:rPr lang="en-US" sz="3462" i="1" spc="-69" dirty="0" err="1">
                <a:solidFill>
                  <a:schemeClr val="bg1"/>
                </a:solidFill>
                <a:latin typeface="Inter Italics"/>
                <a:ea typeface="Inter Italics"/>
                <a:cs typeface="Inter Italics"/>
                <a:sym typeface="Inter Italics"/>
              </a:rPr>
              <a:t>bagi</a:t>
            </a:r>
            <a:r>
              <a:rPr lang="en-US" sz="3462" i="1" spc="-69" dirty="0">
                <a:solidFill>
                  <a:schemeClr val="bg1"/>
                </a:solidFill>
                <a:latin typeface="Inter Italics"/>
                <a:ea typeface="Inter Italics"/>
                <a:cs typeface="Inter Italics"/>
                <a:sym typeface="Inter Italics"/>
              </a:rPr>
              <a:t> </a:t>
            </a:r>
            <a:r>
              <a:rPr lang="en-US" sz="3462" i="1" spc="-69" dirty="0" err="1">
                <a:solidFill>
                  <a:schemeClr val="bg1"/>
                </a:solidFill>
                <a:latin typeface="Inter Italics"/>
                <a:ea typeface="Inter Italics"/>
                <a:cs typeface="Inter Italics"/>
                <a:sym typeface="Inter Italics"/>
              </a:rPr>
              <a:t>penambang</a:t>
            </a:r>
            <a:r>
              <a:rPr lang="en-US" sz="3462" i="1" spc="-69" dirty="0">
                <a:solidFill>
                  <a:schemeClr val="bg1"/>
                </a:solidFill>
                <a:latin typeface="Inter Italics"/>
                <a:ea typeface="Inter Italics"/>
                <a:cs typeface="Inter Italics"/>
                <a:sym typeface="Inter Italics"/>
              </a:rPr>
              <a:t> rakyat agar </a:t>
            </a:r>
            <a:r>
              <a:rPr lang="en-US" sz="3462" i="1" spc="-69" dirty="0" err="1">
                <a:solidFill>
                  <a:schemeClr val="bg1"/>
                </a:solidFill>
                <a:latin typeface="Inter Italics"/>
                <a:ea typeface="Inter Italics"/>
                <a:cs typeface="Inter Italics"/>
                <a:sym typeface="Inter Italics"/>
              </a:rPr>
              <a:t>dapat</a:t>
            </a:r>
            <a:r>
              <a:rPr lang="en-US" sz="3462" i="1" spc="-69" dirty="0">
                <a:solidFill>
                  <a:schemeClr val="bg1"/>
                </a:solidFill>
                <a:latin typeface="Inter Italics"/>
                <a:ea typeface="Inter Italics"/>
                <a:cs typeface="Inter Italics"/>
                <a:sym typeface="Inter Italics"/>
              </a:rPr>
              <a:t> </a:t>
            </a:r>
            <a:r>
              <a:rPr lang="en-US" sz="3462" i="1" spc="-69" dirty="0" err="1">
                <a:solidFill>
                  <a:schemeClr val="bg1"/>
                </a:solidFill>
                <a:latin typeface="Inter Italics"/>
                <a:ea typeface="Inter Italics"/>
                <a:cs typeface="Inter Italics"/>
                <a:sym typeface="Inter Italics"/>
              </a:rPr>
              <a:t>menambang</a:t>
            </a:r>
            <a:r>
              <a:rPr lang="en-US" sz="3462" i="1" spc="-69" dirty="0">
                <a:solidFill>
                  <a:schemeClr val="bg1"/>
                </a:solidFill>
                <a:latin typeface="Inter Italics"/>
                <a:ea typeface="Inter Italics"/>
                <a:cs typeface="Inter Italics"/>
                <a:sym typeface="Inter Italics"/>
              </a:rPr>
              <a:t> </a:t>
            </a:r>
            <a:r>
              <a:rPr lang="en-US" sz="3462" i="1" spc="-69" dirty="0" err="1">
                <a:solidFill>
                  <a:schemeClr val="bg1"/>
                </a:solidFill>
                <a:latin typeface="Inter Italics"/>
                <a:ea typeface="Inter Italics"/>
                <a:cs typeface="Inter Italics"/>
                <a:sym typeface="Inter Italics"/>
              </a:rPr>
              <a:t>secara</a:t>
            </a:r>
            <a:r>
              <a:rPr lang="en-US" sz="3462" i="1" spc="-69" dirty="0">
                <a:solidFill>
                  <a:schemeClr val="bg1"/>
                </a:solidFill>
                <a:latin typeface="Inter Italics"/>
                <a:ea typeface="Inter Italics"/>
                <a:cs typeface="Inter Italics"/>
                <a:sym typeface="Inter Italics"/>
              </a:rPr>
              <a:t> </a:t>
            </a:r>
            <a:r>
              <a:rPr lang="en-US" sz="3462" i="1" spc="-69" dirty="0" err="1">
                <a:solidFill>
                  <a:schemeClr val="bg1"/>
                </a:solidFill>
                <a:latin typeface="Inter Italics"/>
                <a:ea typeface="Inter Italics"/>
                <a:cs typeface="Inter Italics"/>
                <a:sym typeface="Inter Italics"/>
              </a:rPr>
              <a:t>aman</a:t>
            </a:r>
            <a:r>
              <a:rPr lang="en-US" sz="3462" i="1" spc="-69" dirty="0">
                <a:solidFill>
                  <a:schemeClr val="bg1"/>
                </a:solidFill>
                <a:latin typeface="Inter Italics"/>
                <a:ea typeface="Inter Italics"/>
                <a:cs typeface="Inter Italics"/>
                <a:sym typeface="Inter Italics"/>
              </a:rPr>
              <a:t>, </a:t>
            </a:r>
            <a:r>
              <a:rPr lang="en-US" sz="3462" i="1" spc="-69" dirty="0" err="1">
                <a:solidFill>
                  <a:schemeClr val="bg1"/>
                </a:solidFill>
                <a:latin typeface="Inter Italics"/>
                <a:ea typeface="Inter Italics"/>
                <a:cs typeface="Inter Italics"/>
                <a:sym typeface="Inter Italics"/>
              </a:rPr>
              <a:t>tertib</a:t>
            </a:r>
            <a:r>
              <a:rPr lang="en-US" sz="3462" i="1" spc="-69" dirty="0">
                <a:solidFill>
                  <a:schemeClr val="bg1"/>
                </a:solidFill>
                <a:latin typeface="Inter Italics"/>
                <a:ea typeface="Inter Italics"/>
                <a:cs typeface="Inter Italics"/>
                <a:sym typeface="Inter Italics"/>
              </a:rPr>
              <a:t>, dan </a:t>
            </a:r>
            <a:r>
              <a:rPr lang="en-US" sz="3462" i="1" spc="-69" dirty="0" err="1">
                <a:solidFill>
                  <a:schemeClr val="bg1"/>
                </a:solidFill>
                <a:latin typeface="Inter Italics"/>
                <a:ea typeface="Inter Italics"/>
                <a:cs typeface="Inter Italics"/>
                <a:sym typeface="Inter Italics"/>
              </a:rPr>
              <a:t>sesuai</a:t>
            </a:r>
            <a:r>
              <a:rPr lang="en-US" sz="3462" i="1" spc="-69" dirty="0">
                <a:solidFill>
                  <a:schemeClr val="bg1"/>
                </a:solidFill>
                <a:latin typeface="Inter Italics"/>
                <a:ea typeface="Inter Italics"/>
                <a:cs typeface="Inter Italics"/>
                <a:sym typeface="Inter Italics"/>
              </a:rPr>
              <a:t> </a:t>
            </a:r>
            <a:r>
              <a:rPr lang="en-US" sz="3462" i="1" spc="-69" dirty="0" err="1">
                <a:solidFill>
                  <a:schemeClr val="bg1"/>
                </a:solidFill>
                <a:latin typeface="Inter Italics"/>
                <a:ea typeface="Inter Italics"/>
                <a:cs typeface="Inter Italics"/>
                <a:sym typeface="Inter Italics"/>
              </a:rPr>
              <a:t>aturan</a:t>
            </a:r>
            <a:r>
              <a:rPr lang="en-US" sz="3462" i="1" spc="-69" dirty="0">
                <a:solidFill>
                  <a:schemeClr val="bg1"/>
                </a:solidFill>
                <a:latin typeface="Inter Italics"/>
                <a:ea typeface="Inter Italics"/>
                <a:cs typeface="Inter Italics"/>
                <a:sym typeface="Inter Italics"/>
              </a:rPr>
              <a:t>, </a:t>
            </a:r>
            <a:r>
              <a:rPr lang="en-US" sz="3462" i="1" spc="-69" dirty="0" err="1">
                <a:solidFill>
                  <a:schemeClr val="bg1"/>
                </a:solidFill>
                <a:latin typeface="Inter Italics"/>
                <a:ea typeface="Inter Italics"/>
                <a:cs typeface="Inter Italics"/>
                <a:sym typeface="Inter Italics"/>
              </a:rPr>
              <a:t>sambil</a:t>
            </a:r>
            <a:r>
              <a:rPr lang="en-US" sz="3462" i="1" spc="-69" dirty="0">
                <a:solidFill>
                  <a:schemeClr val="bg1"/>
                </a:solidFill>
                <a:latin typeface="Inter Italics"/>
                <a:ea typeface="Inter Italics"/>
                <a:cs typeface="Inter Italics"/>
                <a:sym typeface="Inter Italics"/>
              </a:rPr>
              <a:t> </a:t>
            </a:r>
            <a:r>
              <a:rPr lang="en-US" sz="3462" i="1" spc="-69" dirty="0" err="1">
                <a:solidFill>
                  <a:schemeClr val="bg1"/>
                </a:solidFill>
                <a:latin typeface="Inter Italics"/>
                <a:ea typeface="Inter Italics"/>
                <a:cs typeface="Inter Italics"/>
                <a:sym typeface="Inter Italics"/>
              </a:rPr>
              <a:t>mewujudkan</a:t>
            </a:r>
            <a:r>
              <a:rPr lang="en-US" sz="3462" i="1" spc="-69" dirty="0">
                <a:solidFill>
                  <a:schemeClr val="bg1"/>
                </a:solidFill>
                <a:latin typeface="Inter Italics"/>
                <a:ea typeface="Inter Italics"/>
                <a:cs typeface="Inter Italics"/>
                <a:sym typeface="Inter Italics"/>
              </a:rPr>
              <a:t> </a:t>
            </a:r>
            <a:r>
              <a:rPr lang="en-US" sz="3462" i="1" spc="-69" dirty="0" err="1">
                <a:solidFill>
                  <a:schemeClr val="bg1"/>
                </a:solidFill>
                <a:latin typeface="Inter Italics"/>
                <a:ea typeface="Inter Italics"/>
                <a:cs typeface="Inter Italics"/>
                <a:sym typeface="Inter Italics"/>
              </a:rPr>
              <a:t>pertambangan</a:t>
            </a:r>
            <a:r>
              <a:rPr lang="en-US" sz="3462" i="1" spc="-69" dirty="0">
                <a:solidFill>
                  <a:schemeClr val="bg1"/>
                </a:solidFill>
                <a:latin typeface="Inter Italics"/>
                <a:ea typeface="Inter Italics"/>
                <a:cs typeface="Inter Italics"/>
                <a:sym typeface="Inter Italics"/>
              </a:rPr>
              <a:t> rakyat yang </a:t>
            </a:r>
            <a:r>
              <a:rPr lang="en-US" sz="3462" i="1" spc="-69" dirty="0" err="1">
                <a:solidFill>
                  <a:schemeClr val="bg1"/>
                </a:solidFill>
                <a:latin typeface="Inter Italics"/>
                <a:ea typeface="Inter Italics"/>
                <a:cs typeface="Inter Italics"/>
                <a:sym typeface="Inter Italics"/>
              </a:rPr>
              <a:t>bertanggung</a:t>
            </a:r>
            <a:r>
              <a:rPr lang="en-US" sz="3462" i="1" spc="-69" dirty="0">
                <a:solidFill>
                  <a:schemeClr val="bg1"/>
                </a:solidFill>
                <a:latin typeface="Inter Italics"/>
                <a:ea typeface="Inter Italics"/>
                <a:cs typeface="Inter Italics"/>
                <a:sym typeface="Inter Italics"/>
              </a:rPr>
              <a:t> </a:t>
            </a:r>
            <a:r>
              <a:rPr lang="en-US" sz="3462" i="1" spc="-69" dirty="0" err="1">
                <a:solidFill>
                  <a:schemeClr val="bg1"/>
                </a:solidFill>
                <a:latin typeface="Inter Italics"/>
                <a:ea typeface="Inter Italics"/>
                <a:cs typeface="Inter Italics"/>
                <a:sym typeface="Inter Italics"/>
              </a:rPr>
              <a:t>jawab</a:t>
            </a:r>
            <a:r>
              <a:rPr lang="en-US" sz="3462" i="1" spc="-69" dirty="0">
                <a:solidFill>
                  <a:schemeClr val="bg1"/>
                </a:solidFill>
                <a:latin typeface="Inter Italics"/>
                <a:ea typeface="Inter Italics"/>
                <a:cs typeface="Inter Italics"/>
                <a:sym typeface="Inter Italics"/>
              </a:rPr>
              <a:t> (responsible mining) </a:t>
            </a:r>
            <a:r>
              <a:rPr lang="en-US" sz="3462" i="1" spc="-69" dirty="0" err="1">
                <a:solidFill>
                  <a:schemeClr val="bg1"/>
                </a:solidFill>
                <a:latin typeface="Inter Italics"/>
                <a:ea typeface="Inter Italics"/>
                <a:cs typeface="Inter Italics"/>
                <a:sym typeface="Inter Italics"/>
              </a:rPr>
              <a:t>untuk</a:t>
            </a:r>
            <a:r>
              <a:rPr lang="en-US" sz="3462" i="1" spc="-69" dirty="0">
                <a:solidFill>
                  <a:schemeClr val="bg1"/>
                </a:solidFill>
                <a:latin typeface="Inter Italics"/>
                <a:ea typeface="Inter Italics"/>
                <a:cs typeface="Inter Italics"/>
                <a:sym typeface="Inter Italics"/>
              </a:rPr>
              <a:t> </a:t>
            </a:r>
            <a:r>
              <a:rPr lang="en-US" sz="3462" i="1" spc="-69" dirty="0" err="1">
                <a:solidFill>
                  <a:schemeClr val="bg1"/>
                </a:solidFill>
                <a:latin typeface="Inter Italics"/>
                <a:ea typeface="Inter Italics"/>
                <a:cs typeface="Inter Italics"/>
                <a:sym typeface="Inter Italics"/>
              </a:rPr>
              <a:t>meningkatkan</a:t>
            </a:r>
            <a:r>
              <a:rPr lang="en-US" sz="3462" i="1" spc="-69" dirty="0">
                <a:solidFill>
                  <a:schemeClr val="bg1"/>
                </a:solidFill>
                <a:latin typeface="Inter Italics"/>
                <a:ea typeface="Inter Italics"/>
                <a:cs typeface="Inter Italics"/>
                <a:sym typeface="Inter Italics"/>
              </a:rPr>
              <a:t> </a:t>
            </a:r>
            <a:r>
              <a:rPr lang="en-US" sz="3462" i="1" spc="-69" dirty="0" err="1">
                <a:solidFill>
                  <a:schemeClr val="bg1"/>
                </a:solidFill>
                <a:latin typeface="Inter Italics"/>
                <a:ea typeface="Inter Italics"/>
                <a:cs typeface="Inter Italics"/>
                <a:sym typeface="Inter Italics"/>
              </a:rPr>
              <a:t>kesejahteraan</a:t>
            </a:r>
            <a:r>
              <a:rPr lang="en-US" sz="3462" i="1" spc="-69" dirty="0">
                <a:solidFill>
                  <a:schemeClr val="bg1"/>
                </a:solidFill>
                <a:latin typeface="Inter Italics"/>
                <a:ea typeface="Inter Italics"/>
                <a:cs typeface="Inter Italics"/>
                <a:sym typeface="Inter Italics"/>
              </a:rPr>
              <a:t> </a:t>
            </a:r>
            <a:r>
              <a:rPr lang="en-US" sz="3462" i="1" spc="-69" dirty="0" err="1">
                <a:solidFill>
                  <a:schemeClr val="bg1"/>
                </a:solidFill>
                <a:latin typeface="Inter Italics"/>
                <a:ea typeface="Inter Italics"/>
                <a:cs typeface="Inter Italics"/>
                <a:sym typeface="Inter Italics"/>
              </a:rPr>
              <a:t>masyarakat</a:t>
            </a:r>
            <a:r>
              <a:rPr lang="en-US" sz="3462" i="1" spc="-69" dirty="0">
                <a:solidFill>
                  <a:schemeClr val="bg1"/>
                </a:solidFill>
                <a:latin typeface="Inter Italics"/>
                <a:ea typeface="Inter Italics"/>
                <a:cs typeface="Inter Italics"/>
                <a:sym typeface="Inter Italics"/>
              </a:rPr>
              <a:t>, </a:t>
            </a:r>
            <a:r>
              <a:rPr lang="en-US" sz="3462" i="1" spc="-69" dirty="0" err="1">
                <a:solidFill>
                  <a:schemeClr val="bg1"/>
                </a:solidFill>
                <a:latin typeface="Inter Italics"/>
                <a:ea typeface="Inter Italics"/>
                <a:cs typeface="Inter Italics"/>
                <a:sym typeface="Inter Italics"/>
              </a:rPr>
              <a:t>menciptakan</a:t>
            </a:r>
            <a:r>
              <a:rPr lang="en-US" sz="3462" i="1" spc="-69" dirty="0">
                <a:solidFill>
                  <a:schemeClr val="bg1"/>
                </a:solidFill>
                <a:latin typeface="Inter Italics"/>
                <a:ea typeface="Inter Italics"/>
                <a:cs typeface="Inter Italics"/>
                <a:sym typeface="Inter Italics"/>
              </a:rPr>
              <a:t> </a:t>
            </a:r>
            <a:r>
              <a:rPr lang="en-US" sz="3462" i="1" spc="-69" dirty="0" err="1">
                <a:solidFill>
                  <a:schemeClr val="bg1"/>
                </a:solidFill>
                <a:latin typeface="Inter Italics"/>
                <a:ea typeface="Inter Italics"/>
                <a:cs typeface="Inter Italics"/>
                <a:sym typeface="Inter Italics"/>
              </a:rPr>
              <a:t>lapangan</a:t>
            </a:r>
            <a:r>
              <a:rPr lang="en-US" sz="3462" i="1" spc="-69" dirty="0">
                <a:solidFill>
                  <a:schemeClr val="bg1"/>
                </a:solidFill>
                <a:latin typeface="Inter Italics"/>
                <a:ea typeface="Inter Italics"/>
                <a:cs typeface="Inter Italics"/>
                <a:sym typeface="Inter Italics"/>
              </a:rPr>
              <a:t> </a:t>
            </a:r>
            <a:r>
              <a:rPr lang="en-US" sz="3462" i="1" spc="-69" dirty="0" err="1">
                <a:solidFill>
                  <a:schemeClr val="bg1"/>
                </a:solidFill>
                <a:latin typeface="Inter Italics"/>
                <a:ea typeface="Inter Italics"/>
                <a:cs typeface="Inter Italics"/>
                <a:sym typeface="Inter Italics"/>
              </a:rPr>
              <a:t>kerja</a:t>
            </a:r>
            <a:r>
              <a:rPr lang="en-US" sz="3462" i="1" spc="-69" dirty="0">
                <a:solidFill>
                  <a:schemeClr val="bg1"/>
                </a:solidFill>
                <a:latin typeface="Inter Italics"/>
                <a:ea typeface="Inter Italics"/>
                <a:cs typeface="Inter Italics"/>
                <a:sym typeface="Inter Italics"/>
              </a:rPr>
              <a:t>, dan </a:t>
            </a:r>
            <a:r>
              <a:rPr lang="en-US" sz="3462" i="1" spc="-69" dirty="0" err="1">
                <a:solidFill>
                  <a:schemeClr val="bg1"/>
                </a:solidFill>
                <a:latin typeface="Inter Italics"/>
                <a:ea typeface="Inter Italics"/>
                <a:cs typeface="Inter Italics"/>
                <a:sym typeface="Inter Italics"/>
              </a:rPr>
              <a:t>berkontribusi</a:t>
            </a:r>
            <a:r>
              <a:rPr lang="en-US" sz="3462" i="1" spc="-69" dirty="0">
                <a:solidFill>
                  <a:schemeClr val="bg1"/>
                </a:solidFill>
                <a:latin typeface="Inter Italics"/>
                <a:ea typeface="Inter Italics"/>
                <a:cs typeface="Inter Italics"/>
                <a:sym typeface="Inter Italics"/>
              </a:rPr>
              <a:t> pada </a:t>
            </a:r>
            <a:r>
              <a:rPr lang="en-US" sz="3462" i="1" spc="-69" dirty="0" err="1">
                <a:solidFill>
                  <a:schemeClr val="bg1"/>
                </a:solidFill>
                <a:latin typeface="Inter Italics"/>
                <a:ea typeface="Inter Italics"/>
                <a:cs typeface="Inter Italics"/>
                <a:sym typeface="Inter Italics"/>
              </a:rPr>
              <a:t>pendapatan</a:t>
            </a:r>
            <a:r>
              <a:rPr lang="en-US" sz="3462" i="1" spc="-69" dirty="0">
                <a:solidFill>
                  <a:schemeClr val="bg1"/>
                </a:solidFill>
                <a:latin typeface="Inter Italics"/>
                <a:ea typeface="Inter Italics"/>
                <a:cs typeface="Inter Italics"/>
                <a:sym typeface="Inter Italics"/>
              </a:rPr>
              <a:t> </a:t>
            </a:r>
            <a:r>
              <a:rPr lang="en-US" sz="3462" i="1" spc="-69" dirty="0" err="1">
                <a:solidFill>
                  <a:schemeClr val="bg1"/>
                </a:solidFill>
                <a:latin typeface="Inter Italics"/>
                <a:ea typeface="Inter Italics"/>
                <a:cs typeface="Inter Italics"/>
                <a:sym typeface="Inter Italics"/>
              </a:rPr>
              <a:t>daerah</a:t>
            </a:r>
            <a:r>
              <a:rPr lang="en-US" sz="3462" i="1" spc="-69" dirty="0">
                <a:solidFill>
                  <a:schemeClr val="bg1"/>
                </a:solidFill>
                <a:latin typeface="Inter Italics"/>
                <a:ea typeface="Inter Italics"/>
                <a:cs typeface="Inter Italics"/>
                <a:sym typeface="Inter Italics"/>
              </a:rPr>
              <a:t>. APRI </a:t>
            </a:r>
            <a:r>
              <a:rPr lang="en-US" sz="3462" i="1" spc="-69" dirty="0" err="1">
                <a:solidFill>
                  <a:schemeClr val="bg1"/>
                </a:solidFill>
                <a:latin typeface="Inter Italics"/>
                <a:ea typeface="Inter Italics"/>
                <a:cs typeface="Inter Italics"/>
                <a:sym typeface="Inter Italics"/>
              </a:rPr>
              <a:t>memperjuangkan</a:t>
            </a:r>
            <a:r>
              <a:rPr lang="en-US" sz="3462" i="1" spc="-69" dirty="0">
                <a:solidFill>
                  <a:schemeClr val="bg1"/>
                </a:solidFill>
                <a:latin typeface="Inter Italics"/>
                <a:ea typeface="Inter Italics"/>
                <a:cs typeface="Inter Italics"/>
                <a:sym typeface="Inter Italics"/>
              </a:rPr>
              <a:t> </a:t>
            </a:r>
            <a:r>
              <a:rPr lang="en-US" sz="3462" i="1" spc="-69" dirty="0" err="1">
                <a:solidFill>
                  <a:schemeClr val="bg1"/>
                </a:solidFill>
                <a:latin typeface="Inter Italics"/>
                <a:ea typeface="Inter Italics"/>
                <a:cs typeface="Inter Italics"/>
                <a:sym typeface="Inter Italics"/>
              </a:rPr>
              <a:t>pengakuan</a:t>
            </a:r>
            <a:r>
              <a:rPr lang="en-US" sz="3462" i="1" spc="-69" dirty="0">
                <a:solidFill>
                  <a:schemeClr val="bg1"/>
                </a:solidFill>
                <a:latin typeface="Inter Italics"/>
                <a:ea typeface="Inter Italics"/>
                <a:cs typeface="Inter Italics"/>
                <a:sym typeface="Inter Italics"/>
              </a:rPr>
              <a:t> </a:t>
            </a:r>
            <a:r>
              <a:rPr lang="en-US" sz="3462" i="1" spc="-69" dirty="0" err="1">
                <a:solidFill>
                  <a:schemeClr val="bg1"/>
                </a:solidFill>
                <a:latin typeface="Inter Italics"/>
                <a:ea typeface="Inter Italics"/>
                <a:cs typeface="Inter Italics"/>
                <a:sym typeface="Inter Italics"/>
              </a:rPr>
              <a:t>profesi</a:t>
            </a:r>
            <a:r>
              <a:rPr lang="en-US" sz="3462" i="1" spc="-69" dirty="0">
                <a:solidFill>
                  <a:schemeClr val="bg1"/>
                </a:solidFill>
                <a:latin typeface="Inter Italics"/>
                <a:ea typeface="Inter Italics"/>
                <a:cs typeface="Inter Italics"/>
                <a:sym typeface="Inter Italics"/>
              </a:rPr>
              <a:t> </a:t>
            </a:r>
            <a:r>
              <a:rPr lang="en-US" sz="3462" i="1" spc="-69" dirty="0" err="1">
                <a:solidFill>
                  <a:schemeClr val="bg1"/>
                </a:solidFill>
                <a:latin typeface="Inter Italics"/>
                <a:ea typeface="Inter Italics"/>
                <a:cs typeface="Inter Italics"/>
                <a:sym typeface="Inter Italics"/>
              </a:rPr>
              <a:t>penambang</a:t>
            </a:r>
            <a:r>
              <a:rPr lang="en-US" sz="3462" i="1" spc="-69" dirty="0">
                <a:solidFill>
                  <a:schemeClr val="bg1"/>
                </a:solidFill>
                <a:latin typeface="Inter Italics"/>
                <a:ea typeface="Inter Italics"/>
                <a:cs typeface="Inter Italics"/>
                <a:sym typeface="Inter Italics"/>
              </a:rPr>
              <a:t> rakyat </a:t>
            </a:r>
            <a:r>
              <a:rPr lang="en-US" sz="3462" i="1" spc="-69" dirty="0" err="1">
                <a:solidFill>
                  <a:schemeClr val="bg1"/>
                </a:solidFill>
                <a:latin typeface="Inter Italics"/>
                <a:ea typeface="Inter Italics"/>
                <a:cs typeface="Inter Italics"/>
                <a:sym typeface="Inter Italics"/>
              </a:rPr>
              <a:t>setara</a:t>
            </a:r>
            <a:r>
              <a:rPr lang="en-US" sz="3462" i="1" spc="-69" dirty="0">
                <a:solidFill>
                  <a:schemeClr val="bg1"/>
                </a:solidFill>
                <a:latin typeface="Inter Italics"/>
                <a:ea typeface="Inter Italics"/>
                <a:cs typeface="Inter Italics"/>
                <a:sym typeface="Inter Italics"/>
              </a:rPr>
              <a:t> </a:t>
            </a:r>
            <a:r>
              <a:rPr lang="en-US" sz="3462" i="1" spc="-69" dirty="0" err="1">
                <a:solidFill>
                  <a:schemeClr val="bg1"/>
                </a:solidFill>
                <a:latin typeface="Inter Italics"/>
                <a:ea typeface="Inter Italics"/>
                <a:cs typeface="Inter Italics"/>
                <a:sym typeface="Inter Italics"/>
              </a:rPr>
              <a:t>dengan</a:t>
            </a:r>
            <a:r>
              <a:rPr lang="en-US" sz="3462" i="1" spc="-69" dirty="0">
                <a:solidFill>
                  <a:schemeClr val="bg1"/>
                </a:solidFill>
                <a:latin typeface="Inter Italics"/>
                <a:ea typeface="Inter Italics"/>
                <a:cs typeface="Inter Italics"/>
                <a:sym typeface="Inter Italics"/>
              </a:rPr>
              <a:t> </a:t>
            </a:r>
            <a:r>
              <a:rPr lang="en-US" sz="3462" i="1" spc="-69" dirty="0" err="1">
                <a:solidFill>
                  <a:schemeClr val="bg1"/>
                </a:solidFill>
                <a:latin typeface="Inter Italics"/>
                <a:ea typeface="Inter Italics"/>
                <a:cs typeface="Inter Italics"/>
                <a:sym typeface="Inter Italics"/>
              </a:rPr>
              <a:t>profesi</a:t>
            </a:r>
            <a:r>
              <a:rPr lang="en-US" sz="3462" i="1" spc="-69" dirty="0">
                <a:solidFill>
                  <a:schemeClr val="bg1"/>
                </a:solidFill>
                <a:latin typeface="Inter Italics"/>
                <a:ea typeface="Inter Italics"/>
                <a:cs typeface="Inter Italics"/>
                <a:sym typeface="Inter Italics"/>
              </a:rPr>
              <a:t> lain dan </a:t>
            </a:r>
            <a:r>
              <a:rPr lang="en-US" sz="3462" i="1" spc="-69" dirty="0" err="1">
                <a:solidFill>
                  <a:schemeClr val="bg1"/>
                </a:solidFill>
                <a:latin typeface="Inter Italics"/>
                <a:ea typeface="Inter Italics"/>
                <a:cs typeface="Inter Italics"/>
                <a:sym typeface="Inter Italics"/>
              </a:rPr>
              <a:t>mendorong</a:t>
            </a:r>
            <a:r>
              <a:rPr lang="en-US" sz="3462" i="1" spc="-69" dirty="0">
                <a:solidFill>
                  <a:schemeClr val="bg1"/>
                </a:solidFill>
                <a:latin typeface="Inter Italics"/>
                <a:ea typeface="Inter Italics"/>
                <a:cs typeface="Inter Italics"/>
                <a:sym typeface="Inter Italics"/>
              </a:rPr>
              <a:t> </a:t>
            </a:r>
            <a:r>
              <a:rPr lang="en-US" sz="3462" i="1" spc="-69" dirty="0" err="1">
                <a:solidFill>
                  <a:schemeClr val="bg1"/>
                </a:solidFill>
                <a:latin typeface="Inter Italics"/>
                <a:ea typeface="Inter Italics"/>
                <a:cs typeface="Inter Italics"/>
                <a:sym typeface="Inter Italics"/>
              </a:rPr>
              <a:t>terbentuknya</a:t>
            </a:r>
            <a:r>
              <a:rPr lang="en-US" sz="3462" i="1" spc="-69" dirty="0">
                <a:solidFill>
                  <a:schemeClr val="bg1"/>
                </a:solidFill>
                <a:latin typeface="Inter Italics"/>
                <a:ea typeface="Inter Italics"/>
                <a:cs typeface="Inter Italics"/>
                <a:sym typeface="Inter Italics"/>
              </a:rPr>
              <a:t> Wilayah </a:t>
            </a:r>
            <a:r>
              <a:rPr lang="en-US" sz="3462" i="1" spc="-69" dirty="0" err="1">
                <a:solidFill>
                  <a:schemeClr val="bg1"/>
                </a:solidFill>
                <a:latin typeface="Inter Italics"/>
                <a:ea typeface="Inter Italics"/>
                <a:cs typeface="Inter Italics"/>
                <a:sym typeface="Inter Italics"/>
              </a:rPr>
              <a:t>Pertambangan</a:t>
            </a:r>
            <a:r>
              <a:rPr lang="en-US" sz="3462" i="1" spc="-69" dirty="0">
                <a:solidFill>
                  <a:schemeClr val="bg1"/>
                </a:solidFill>
                <a:latin typeface="Inter Italics"/>
                <a:ea typeface="Inter Italics"/>
                <a:cs typeface="Inter Italics"/>
                <a:sym typeface="Inter Italics"/>
              </a:rPr>
              <a:t> Rakyat</a:t>
            </a:r>
          </a:p>
          <a:p>
            <a:pPr algn="just">
              <a:lnSpc>
                <a:spcPts val="3462"/>
              </a:lnSpc>
              <a:spcBef>
                <a:spcPct val="0"/>
              </a:spcBef>
            </a:pPr>
            <a:endParaRPr lang="en-US" sz="3462" i="1" spc="-69" dirty="0">
              <a:solidFill>
                <a:schemeClr val="bg1"/>
              </a:solidFill>
              <a:latin typeface="Inter Italics"/>
              <a:ea typeface="Inter Italics"/>
              <a:cs typeface="Inter Italics"/>
              <a:sym typeface="Inter Italics"/>
            </a:endParaRPr>
          </a:p>
          <a:p>
            <a:pPr algn="just">
              <a:lnSpc>
                <a:spcPts val="3462"/>
              </a:lnSpc>
              <a:spcBef>
                <a:spcPct val="0"/>
              </a:spcBef>
            </a:pPr>
            <a:r>
              <a:rPr lang="en-US" sz="3462" i="1" spc="-69" dirty="0" err="1">
                <a:solidFill>
                  <a:schemeClr val="bg1"/>
                </a:solidFill>
                <a:latin typeface="Inter Italics"/>
                <a:ea typeface="Inter Italics"/>
                <a:cs typeface="Inter Italics"/>
                <a:sym typeface="Inter Italics"/>
              </a:rPr>
              <a:t>Selaku</a:t>
            </a:r>
            <a:r>
              <a:rPr lang="en-US" sz="3462" i="1" spc="-69" dirty="0">
                <a:solidFill>
                  <a:schemeClr val="bg1"/>
                </a:solidFill>
                <a:latin typeface="Inter Italics"/>
                <a:ea typeface="Inter Italics"/>
                <a:cs typeface="Inter Italics"/>
                <a:sym typeface="Inter Italics"/>
              </a:rPr>
              <a:t> </a:t>
            </a:r>
            <a:r>
              <a:rPr lang="en-US" sz="3462" i="1" spc="-69" dirty="0" err="1">
                <a:solidFill>
                  <a:schemeClr val="bg1"/>
                </a:solidFill>
                <a:latin typeface="Inter Italics"/>
                <a:ea typeface="Inter Italics"/>
                <a:cs typeface="Inter Italics"/>
                <a:sym typeface="Inter Italics"/>
              </a:rPr>
              <a:t>pemangku</a:t>
            </a:r>
            <a:r>
              <a:rPr lang="en-US" sz="3462" i="1" spc="-69" dirty="0">
                <a:solidFill>
                  <a:schemeClr val="bg1"/>
                </a:solidFill>
                <a:latin typeface="Inter Italics"/>
                <a:ea typeface="Inter Italics"/>
                <a:cs typeface="Inter Italics"/>
                <a:sym typeface="Inter Italics"/>
              </a:rPr>
              <a:t> Adat Alam </a:t>
            </a:r>
            <a:r>
              <a:rPr lang="en-US" sz="3462" i="1" spc="-69" dirty="0" err="1">
                <a:solidFill>
                  <a:schemeClr val="bg1"/>
                </a:solidFill>
                <a:latin typeface="Inter Italics"/>
                <a:ea typeface="Inter Italics"/>
                <a:cs typeface="Inter Italics"/>
                <a:sym typeface="Inter Italics"/>
              </a:rPr>
              <a:t>Minang</a:t>
            </a:r>
            <a:r>
              <a:rPr lang="en-US" sz="3462" i="1" spc="-69" dirty="0">
                <a:solidFill>
                  <a:schemeClr val="bg1"/>
                </a:solidFill>
                <a:latin typeface="Inter Italics"/>
                <a:ea typeface="Inter Italics"/>
                <a:cs typeface="Inter Italics"/>
                <a:sym typeface="Inter Italics"/>
              </a:rPr>
              <a:t> </a:t>
            </a:r>
            <a:r>
              <a:rPr lang="en-US" sz="3462" i="1" spc="-69" dirty="0" err="1">
                <a:solidFill>
                  <a:schemeClr val="bg1"/>
                </a:solidFill>
                <a:latin typeface="Inter Italics"/>
                <a:ea typeface="Inter Italics"/>
                <a:cs typeface="Inter Italics"/>
                <a:sym typeface="Inter Italics"/>
              </a:rPr>
              <a:t>kabau</a:t>
            </a:r>
            <a:r>
              <a:rPr lang="en-US" sz="3462" i="1" spc="-69" dirty="0">
                <a:solidFill>
                  <a:schemeClr val="bg1"/>
                </a:solidFill>
                <a:latin typeface="Inter Italics"/>
                <a:ea typeface="Inter Italics"/>
                <a:cs typeface="Inter Italics"/>
                <a:sym typeface="Inter Italics"/>
              </a:rPr>
              <a:t> kami </a:t>
            </a:r>
            <a:r>
              <a:rPr lang="en-US" sz="3462" i="1" spc="-69" dirty="0" err="1">
                <a:solidFill>
                  <a:schemeClr val="bg1"/>
                </a:solidFill>
                <a:latin typeface="Inter Italics"/>
                <a:ea typeface="Inter Italics"/>
                <a:cs typeface="Inter Italics"/>
                <a:sym typeface="Inter Italics"/>
              </a:rPr>
              <a:t>tak</a:t>
            </a:r>
            <a:r>
              <a:rPr lang="en-US" sz="3462" i="1" spc="-69" dirty="0">
                <a:solidFill>
                  <a:schemeClr val="bg1"/>
                </a:solidFill>
                <a:latin typeface="Inter Italics"/>
                <a:ea typeface="Inter Italics"/>
                <a:cs typeface="Inter Italics"/>
                <a:sym typeface="Inter Italics"/>
              </a:rPr>
              <a:t> </a:t>
            </a:r>
            <a:r>
              <a:rPr lang="en-US" sz="3462" i="1" spc="-69" dirty="0" err="1">
                <a:solidFill>
                  <a:schemeClr val="bg1"/>
                </a:solidFill>
                <a:latin typeface="Inter Italics"/>
                <a:ea typeface="Inter Italics"/>
                <a:cs typeface="Inter Italics"/>
                <a:sym typeface="Inter Italics"/>
              </a:rPr>
              <a:t>bisa</a:t>
            </a:r>
            <a:r>
              <a:rPr lang="en-US" sz="3462" i="1" spc="-69" dirty="0">
                <a:solidFill>
                  <a:schemeClr val="bg1"/>
                </a:solidFill>
                <a:latin typeface="Inter Italics"/>
                <a:ea typeface="Inter Italics"/>
                <a:cs typeface="Inter Italics"/>
                <a:sym typeface="Inter Italics"/>
              </a:rPr>
              <a:t> </a:t>
            </a:r>
            <a:r>
              <a:rPr lang="en-US" sz="3462" i="1" spc="-69" dirty="0" err="1">
                <a:solidFill>
                  <a:schemeClr val="bg1"/>
                </a:solidFill>
                <a:latin typeface="Inter Italics"/>
                <a:ea typeface="Inter Italics"/>
                <a:cs typeface="Inter Italics"/>
                <a:sym typeface="Inter Italics"/>
              </a:rPr>
              <a:t>berhenti</a:t>
            </a:r>
            <a:r>
              <a:rPr lang="en-US" sz="3462" i="1" spc="-69" dirty="0">
                <a:solidFill>
                  <a:schemeClr val="bg1"/>
                </a:solidFill>
                <a:latin typeface="Inter Italics"/>
                <a:ea typeface="Inter Italics"/>
                <a:cs typeface="Inter Italics"/>
                <a:sym typeface="Inter Italics"/>
              </a:rPr>
              <a:t> </a:t>
            </a:r>
            <a:r>
              <a:rPr lang="en-US" sz="3462" i="1" spc="-69" dirty="0" err="1">
                <a:solidFill>
                  <a:schemeClr val="bg1"/>
                </a:solidFill>
                <a:latin typeface="Inter Italics"/>
                <a:ea typeface="Inter Italics"/>
                <a:cs typeface="Inter Italics"/>
                <a:sym typeface="Inter Italics"/>
              </a:rPr>
              <a:t>berjuang</a:t>
            </a:r>
            <a:r>
              <a:rPr lang="en-US" sz="3462" i="1" spc="-69" dirty="0">
                <a:solidFill>
                  <a:schemeClr val="bg1"/>
                </a:solidFill>
                <a:latin typeface="Inter Italics"/>
                <a:ea typeface="Inter Italics"/>
                <a:cs typeface="Inter Italics"/>
                <a:sym typeface="Inter Italics"/>
              </a:rPr>
              <a:t> </a:t>
            </a:r>
            <a:r>
              <a:rPr lang="en-US" sz="3462" i="1" spc="-69" dirty="0" err="1">
                <a:solidFill>
                  <a:schemeClr val="bg1"/>
                </a:solidFill>
                <a:latin typeface="Inter Italics"/>
                <a:ea typeface="Inter Italics"/>
                <a:cs typeface="Inter Italics"/>
                <a:sym typeface="Inter Italics"/>
              </a:rPr>
              <a:t>untuk</a:t>
            </a:r>
            <a:r>
              <a:rPr lang="en-US" sz="3462" i="1" spc="-69" dirty="0">
                <a:solidFill>
                  <a:schemeClr val="bg1"/>
                </a:solidFill>
                <a:latin typeface="Inter Italics"/>
                <a:ea typeface="Inter Italics"/>
                <a:cs typeface="Inter Italics"/>
                <a:sym typeface="Inter Italics"/>
              </a:rPr>
              <a:t> </a:t>
            </a:r>
            <a:r>
              <a:rPr lang="en-US" sz="3462" i="1" spc="-69" dirty="0" err="1">
                <a:solidFill>
                  <a:schemeClr val="bg1"/>
                </a:solidFill>
                <a:latin typeface="Inter Italics"/>
                <a:ea typeface="Inter Italics"/>
                <a:cs typeface="Inter Italics"/>
                <a:sym typeface="Inter Italics"/>
              </a:rPr>
              <a:t>mengelola</a:t>
            </a:r>
            <a:r>
              <a:rPr lang="en-US" sz="3462" i="1" spc="-69" dirty="0">
                <a:solidFill>
                  <a:schemeClr val="bg1"/>
                </a:solidFill>
                <a:latin typeface="Inter Italics"/>
                <a:ea typeface="Inter Italics"/>
                <a:cs typeface="Inter Italics"/>
                <a:sym typeface="Inter Italics"/>
              </a:rPr>
              <a:t> </a:t>
            </a:r>
            <a:r>
              <a:rPr lang="en-US" sz="3462" i="1" spc="-69" dirty="0" err="1">
                <a:solidFill>
                  <a:schemeClr val="bg1"/>
                </a:solidFill>
                <a:latin typeface="Inter Italics"/>
                <a:ea typeface="Inter Italics"/>
                <a:cs typeface="Inter Italics"/>
                <a:sym typeface="Inter Italics"/>
              </a:rPr>
              <a:t>sumber</a:t>
            </a:r>
            <a:r>
              <a:rPr lang="en-US" sz="3462" i="1" spc="-69" dirty="0">
                <a:solidFill>
                  <a:schemeClr val="bg1"/>
                </a:solidFill>
                <a:latin typeface="Inter Italics"/>
                <a:ea typeface="Inter Italics"/>
                <a:cs typeface="Inter Italics"/>
                <a:sym typeface="Inter Italics"/>
              </a:rPr>
              <a:t> </a:t>
            </a:r>
            <a:r>
              <a:rPr lang="en-US" sz="3462" i="1" spc="-69" dirty="0" err="1">
                <a:solidFill>
                  <a:schemeClr val="bg1"/>
                </a:solidFill>
                <a:latin typeface="Inter Italics"/>
                <a:ea typeface="Inter Italics"/>
                <a:cs typeface="Inter Italics"/>
                <a:sym typeface="Inter Italics"/>
              </a:rPr>
              <a:t>daya</a:t>
            </a:r>
            <a:r>
              <a:rPr lang="en-US" sz="3462" i="1" spc="-69" dirty="0">
                <a:solidFill>
                  <a:schemeClr val="bg1"/>
                </a:solidFill>
                <a:latin typeface="Inter Italics"/>
                <a:ea typeface="Inter Italics"/>
                <a:cs typeface="Inter Italics"/>
                <a:sym typeface="Inter Italics"/>
              </a:rPr>
              <a:t> </a:t>
            </a:r>
            <a:r>
              <a:rPr lang="en-US" sz="3462" i="1" spc="-69" dirty="0" err="1">
                <a:solidFill>
                  <a:schemeClr val="bg1"/>
                </a:solidFill>
                <a:latin typeface="Inter Italics"/>
                <a:ea typeface="Inter Italics"/>
                <a:cs typeface="Inter Italics"/>
                <a:sym typeface="Inter Italics"/>
              </a:rPr>
              <a:t>alam</a:t>
            </a:r>
            <a:r>
              <a:rPr lang="en-US" sz="3462" i="1" spc="-69" dirty="0">
                <a:solidFill>
                  <a:schemeClr val="bg1"/>
                </a:solidFill>
                <a:latin typeface="Inter Italics"/>
                <a:ea typeface="Inter Italics"/>
                <a:cs typeface="Inter Italics"/>
                <a:sym typeface="Inter Italics"/>
              </a:rPr>
              <a:t> yang </a:t>
            </a:r>
            <a:r>
              <a:rPr lang="en-US" sz="3462" i="1" spc="-69" dirty="0" err="1">
                <a:solidFill>
                  <a:schemeClr val="bg1"/>
                </a:solidFill>
                <a:latin typeface="Inter Italics"/>
                <a:ea typeface="Inter Italics"/>
                <a:cs typeface="Inter Italics"/>
                <a:sym typeface="Inter Italics"/>
              </a:rPr>
              <a:t>berlimpah</a:t>
            </a:r>
            <a:r>
              <a:rPr lang="en-US" sz="3462" i="1" spc="-69" dirty="0">
                <a:solidFill>
                  <a:schemeClr val="bg1"/>
                </a:solidFill>
                <a:latin typeface="Inter Italics"/>
                <a:ea typeface="Inter Italics"/>
                <a:cs typeface="Inter Italics"/>
                <a:sym typeface="Inter Italics"/>
              </a:rPr>
              <a:t> </a:t>
            </a:r>
            <a:r>
              <a:rPr lang="en-US" sz="3462" i="1" spc="-69" dirty="0" err="1">
                <a:solidFill>
                  <a:schemeClr val="bg1"/>
                </a:solidFill>
                <a:latin typeface="Inter Italics"/>
                <a:ea typeface="Inter Italics"/>
                <a:cs typeface="Inter Italics"/>
                <a:sym typeface="Inter Italics"/>
              </a:rPr>
              <a:t>ruah</a:t>
            </a:r>
            <a:r>
              <a:rPr lang="en-US" sz="3462" i="1" spc="-69" dirty="0">
                <a:solidFill>
                  <a:schemeClr val="bg1"/>
                </a:solidFill>
                <a:latin typeface="Inter Italics"/>
                <a:ea typeface="Inter Italics"/>
                <a:cs typeface="Inter Italics"/>
                <a:sym typeface="Inter Italics"/>
              </a:rPr>
              <a:t> </a:t>
            </a:r>
            <a:r>
              <a:rPr lang="en-US" sz="3462" i="1" spc="-69" dirty="0" err="1">
                <a:solidFill>
                  <a:schemeClr val="bg1"/>
                </a:solidFill>
                <a:latin typeface="Inter Italics"/>
                <a:ea typeface="Inter Italics"/>
                <a:cs typeface="Inter Italics"/>
                <a:sym typeface="Inter Italics"/>
              </a:rPr>
              <a:t>ini</a:t>
            </a:r>
            <a:r>
              <a:rPr lang="en-US" sz="3462" i="1" spc="-69" dirty="0">
                <a:solidFill>
                  <a:schemeClr val="bg1"/>
                </a:solidFill>
                <a:latin typeface="Inter Italics"/>
                <a:ea typeface="Inter Italics"/>
                <a:cs typeface="Inter Italics"/>
                <a:sym typeface="Inter Italics"/>
              </a:rPr>
              <a:t>. Kami </a:t>
            </a:r>
            <a:r>
              <a:rPr lang="en-US" sz="3462" i="1" spc="-69" dirty="0" err="1">
                <a:solidFill>
                  <a:schemeClr val="bg1"/>
                </a:solidFill>
                <a:latin typeface="Inter Italics"/>
                <a:ea typeface="Inter Italics"/>
                <a:cs typeface="Inter Italics"/>
                <a:sym typeface="Inter Italics"/>
              </a:rPr>
              <a:t>coba</a:t>
            </a:r>
            <a:r>
              <a:rPr lang="en-US" sz="3462" i="1" spc="-69" dirty="0">
                <a:solidFill>
                  <a:schemeClr val="bg1"/>
                </a:solidFill>
                <a:latin typeface="Inter Italics"/>
                <a:ea typeface="Inter Italics"/>
                <a:cs typeface="Inter Italics"/>
                <a:sym typeface="Inter Italics"/>
              </a:rPr>
              <a:t> </a:t>
            </a:r>
            <a:r>
              <a:rPr lang="en-US" sz="3462" i="1" spc="-69" dirty="0" err="1">
                <a:solidFill>
                  <a:schemeClr val="bg1"/>
                </a:solidFill>
                <a:latin typeface="Inter Italics"/>
                <a:ea typeface="Inter Italics"/>
                <a:cs typeface="Inter Italics"/>
                <a:sym typeface="Inter Italics"/>
              </a:rPr>
              <a:t>meyakinkan</a:t>
            </a:r>
            <a:r>
              <a:rPr lang="en-US" sz="3462" i="1" spc="-69" dirty="0">
                <a:solidFill>
                  <a:schemeClr val="bg1"/>
                </a:solidFill>
                <a:latin typeface="Inter Italics"/>
                <a:ea typeface="Inter Italics"/>
                <a:cs typeface="Inter Italics"/>
                <a:sym typeface="Inter Italics"/>
              </a:rPr>
              <a:t> </a:t>
            </a:r>
            <a:r>
              <a:rPr lang="en-US" sz="3462" i="1" spc="-69" dirty="0" err="1">
                <a:solidFill>
                  <a:schemeClr val="bg1"/>
                </a:solidFill>
                <a:latin typeface="Inter Italics"/>
                <a:ea typeface="Inter Italics"/>
                <a:cs typeface="Inter Italics"/>
                <a:sym typeface="Inter Italics"/>
              </a:rPr>
              <a:t>pemangku</a:t>
            </a:r>
            <a:r>
              <a:rPr lang="en-US" sz="3462" i="1" spc="-69" dirty="0">
                <a:solidFill>
                  <a:schemeClr val="bg1"/>
                </a:solidFill>
                <a:latin typeface="Inter Italics"/>
                <a:ea typeface="Inter Italics"/>
                <a:cs typeface="Inter Italics"/>
                <a:sym typeface="Inter Italics"/>
              </a:rPr>
              <a:t> </a:t>
            </a:r>
            <a:r>
              <a:rPr lang="en-US" sz="3462" i="1" spc="-69" dirty="0" err="1">
                <a:solidFill>
                  <a:schemeClr val="bg1"/>
                </a:solidFill>
                <a:latin typeface="Inter Italics"/>
                <a:ea typeface="Inter Italics"/>
                <a:cs typeface="Inter Italics"/>
                <a:sym typeface="Inter Italics"/>
              </a:rPr>
              <a:t>adat</a:t>
            </a:r>
            <a:r>
              <a:rPr lang="en-US" sz="3462" i="1" spc="-69" dirty="0">
                <a:solidFill>
                  <a:schemeClr val="bg1"/>
                </a:solidFill>
                <a:latin typeface="Inter Italics"/>
                <a:ea typeface="Inter Italics"/>
                <a:cs typeface="Inter Italics"/>
                <a:sym typeface="Inter Italics"/>
              </a:rPr>
              <a:t> </a:t>
            </a:r>
            <a:r>
              <a:rPr lang="en-US" sz="3462" i="1" spc="-69" dirty="0" err="1">
                <a:solidFill>
                  <a:schemeClr val="bg1"/>
                </a:solidFill>
                <a:latin typeface="Inter Italics"/>
                <a:ea typeface="Inter Italics"/>
                <a:cs typeface="Inter Italics"/>
                <a:sym typeface="Inter Italics"/>
              </a:rPr>
              <a:t>lainnya</a:t>
            </a:r>
            <a:r>
              <a:rPr lang="en-US" sz="3462" i="1" spc="-69" dirty="0">
                <a:solidFill>
                  <a:schemeClr val="bg1"/>
                </a:solidFill>
                <a:latin typeface="Inter Italics"/>
                <a:ea typeface="Inter Italics"/>
                <a:cs typeface="Inter Italics"/>
                <a:sym typeface="Inter Italics"/>
              </a:rPr>
              <a:t> di </a:t>
            </a:r>
            <a:r>
              <a:rPr lang="en-US" sz="3462" i="1" spc="-69" dirty="0" err="1">
                <a:solidFill>
                  <a:schemeClr val="bg1"/>
                </a:solidFill>
                <a:latin typeface="Inter Italics"/>
                <a:ea typeface="Inter Italics"/>
                <a:cs typeface="Inter Italics"/>
                <a:sym typeface="Inter Italics"/>
              </a:rPr>
              <a:t>seluruh</a:t>
            </a:r>
            <a:r>
              <a:rPr lang="en-US" sz="3462" i="1" spc="-69" dirty="0">
                <a:solidFill>
                  <a:schemeClr val="bg1"/>
                </a:solidFill>
                <a:latin typeface="Inter Italics"/>
                <a:ea typeface="Inter Italics"/>
                <a:cs typeface="Inter Italics"/>
                <a:sym typeface="Inter Italics"/>
              </a:rPr>
              <a:t> wilayah </a:t>
            </a:r>
            <a:r>
              <a:rPr lang="en-US" sz="3462" i="1" spc="-69" dirty="0" err="1">
                <a:solidFill>
                  <a:schemeClr val="bg1"/>
                </a:solidFill>
                <a:latin typeface="Inter Italics"/>
                <a:ea typeface="Inter Italics"/>
                <a:cs typeface="Inter Italics"/>
                <a:sym typeface="Inter Italics"/>
              </a:rPr>
              <a:t>provinsi</a:t>
            </a:r>
            <a:r>
              <a:rPr lang="en-US" sz="3462" i="1" spc="-69" dirty="0">
                <a:solidFill>
                  <a:schemeClr val="bg1"/>
                </a:solidFill>
                <a:latin typeface="Inter Italics"/>
                <a:ea typeface="Inter Italics"/>
                <a:cs typeface="Inter Italics"/>
                <a:sym typeface="Inter Italics"/>
              </a:rPr>
              <a:t> Sumatera Barat, </a:t>
            </a:r>
            <a:r>
              <a:rPr lang="en-US" sz="3462" i="1" spc="-69" dirty="0" err="1">
                <a:solidFill>
                  <a:schemeClr val="bg1"/>
                </a:solidFill>
                <a:latin typeface="Inter Italics"/>
                <a:ea typeface="Inter Italics"/>
                <a:cs typeface="Inter Italics"/>
                <a:sym typeface="Inter Italics"/>
              </a:rPr>
              <a:t>potensi</a:t>
            </a:r>
            <a:r>
              <a:rPr lang="en-US" sz="3462" i="1" spc="-69" dirty="0">
                <a:solidFill>
                  <a:schemeClr val="bg1"/>
                </a:solidFill>
                <a:latin typeface="Inter Italics"/>
                <a:ea typeface="Inter Italics"/>
                <a:cs typeface="Inter Italics"/>
                <a:sym typeface="Inter Italics"/>
              </a:rPr>
              <a:t> </a:t>
            </a:r>
            <a:r>
              <a:rPr lang="en-US" sz="3462" i="1" spc="-69" dirty="0" err="1">
                <a:solidFill>
                  <a:schemeClr val="bg1"/>
                </a:solidFill>
                <a:latin typeface="Inter Italics"/>
                <a:ea typeface="Inter Italics"/>
                <a:cs typeface="Inter Italics"/>
                <a:sym typeface="Inter Italics"/>
              </a:rPr>
              <a:t>ini</a:t>
            </a:r>
            <a:r>
              <a:rPr lang="en-US" sz="3462" i="1" spc="-69" dirty="0">
                <a:solidFill>
                  <a:schemeClr val="bg1"/>
                </a:solidFill>
                <a:latin typeface="Inter Italics"/>
                <a:ea typeface="Inter Italics"/>
                <a:cs typeface="Inter Italics"/>
                <a:sym typeface="Inter Italics"/>
              </a:rPr>
              <a:t> </a:t>
            </a:r>
            <a:r>
              <a:rPr lang="en-US" sz="3462" i="1" spc="-69" dirty="0" err="1">
                <a:solidFill>
                  <a:schemeClr val="bg1"/>
                </a:solidFill>
                <a:latin typeface="Inter Italics"/>
                <a:ea typeface="Inter Italics"/>
                <a:cs typeface="Inter Italics"/>
                <a:sym typeface="Inter Italics"/>
              </a:rPr>
              <a:t>adalah</a:t>
            </a:r>
            <a:r>
              <a:rPr lang="en-US" sz="3462" i="1" spc="-69" dirty="0">
                <a:solidFill>
                  <a:schemeClr val="bg1"/>
                </a:solidFill>
                <a:latin typeface="Inter Italics"/>
                <a:ea typeface="Inter Italics"/>
                <a:cs typeface="Inter Italics"/>
                <a:sym typeface="Inter Italics"/>
              </a:rPr>
              <a:t> </a:t>
            </a:r>
            <a:r>
              <a:rPr lang="en-US" sz="3462" i="1" spc="-69" dirty="0" err="1">
                <a:solidFill>
                  <a:schemeClr val="bg1"/>
                </a:solidFill>
                <a:latin typeface="Inter Italics"/>
                <a:ea typeface="Inter Italics"/>
                <a:cs typeface="Inter Italics"/>
                <a:sym typeface="Inter Italics"/>
              </a:rPr>
              <a:t>anugrah</a:t>
            </a:r>
            <a:r>
              <a:rPr lang="en-US" sz="3462" i="1" spc="-69" dirty="0">
                <a:solidFill>
                  <a:schemeClr val="bg1"/>
                </a:solidFill>
                <a:latin typeface="Inter Italics"/>
                <a:ea typeface="Inter Italics"/>
                <a:cs typeface="Inter Italics"/>
                <a:sym typeface="Inter Italics"/>
              </a:rPr>
              <a:t> Allah Subhana </a:t>
            </a:r>
            <a:r>
              <a:rPr lang="en-US" sz="3462" i="1" spc="-69" dirty="0" err="1">
                <a:solidFill>
                  <a:schemeClr val="bg1"/>
                </a:solidFill>
                <a:latin typeface="Inter Italics"/>
                <a:ea typeface="Inter Italics"/>
                <a:cs typeface="Inter Italics"/>
                <a:sym typeface="Inter Italics"/>
              </a:rPr>
              <a:t>Wa</a:t>
            </a:r>
            <a:r>
              <a:rPr lang="en-US" sz="3462" i="1" spc="-69" dirty="0">
                <a:solidFill>
                  <a:schemeClr val="bg1"/>
                </a:solidFill>
                <a:latin typeface="Inter Italics"/>
                <a:ea typeface="Inter Italics"/>
                <a:cs typeface="Inter Italics"/>
                <a:sym typeface="Inter Italics"/>
              </a:rPr>
              <a:t> </a:t>
            </a:r>
            <a:r>
              <a:rPr lang="en-US" sz="3462" i="1" spc="-69" dirty="0" err="1">
                <a:solidFill>
                  <a:schemeClr val="bg1"/>
                </a:solidFill>
                <a:latin typeface="Inter Italics"/>
                <a:ea typeface="Inter Italics"/>
                <a:cs typeface="Inter Italics"/>
                <a:sym typeface="Inter Italics"/>
              </a:rPr>
              <a:t>Ta’ala</a:t>
            </a:r>
            <a:r>
              <a:rPr lang="en-US" sz="3462" i="1" spc="-69" dirty="0">
                <a:solidFill>
                  <a:schemeClr val="bg1"/>
                </a:solidFill>
                <a:latin typeface="Inter Italics"/>
                <a:ea typeface="Inter Italics"/>
                <a:cs typeface="Inter Italics"/>
                <a:sym typeface="Inter Italics"/>
              </a:rPr>
              <a:t>. Alam </a:t>
            </a:r>
            <a:r>
              <a:rPr lang="en-US" sz="3462" i="1" spc="-69" dirty="0" err="1">
                <a:solidFill>
                  <a:schemeClr val="bg1"/>
                </a:solidFill>
                <a:latin typeface="Inter Italics"/>
                <a:ea typeface="Inter Italics"/>
                <a:cs typeface="Inter Italics"/>
                <a:sym typeface="Inter Italics"/>
              </a:rPr>
              <a:t>takambang</a:t>
            </a:r>
            <a:r>
              <a:rPr lang="en-US" sz="3462" i="1" spc="-69" dirty="0">
                <a:solidFill>
                  <a:schemeClr val="bg1"/>
                </a:solidFill>
                <a:latin typeface="Inter Italics"/>
                <a:ea typeface="Inter Italics"/>
                <a:cs typeface="Inter Italics"/>
                <a:sym typeface="Inter Italics"/>
              </a:rPr>
              <a:t> </a:t>
            </a:r>
            <a:r>
              <a:rPr lang="en-US" sz="3462" i="1" spc="-69" dirty="0" err="1">
                <a:solidFill>
                  <a:schemeClr val="bg1"/>
                </a:solidFill>
                <a:latin typeface="Inter Italics"/>
                <a:ea typeface="Inter Italics"/>
                <a:cs typeface="Inter Italics"/>
                <a:sym typeface="Inter Italics"/>
              </a:rPr>
              <a:t>menjadi</a:t>
            </a:r>
            <a:r>
              <a:rPr lang="en-US" sz="3462" i="1" spc="-69" dirty="0">
                <a:solidFill>
                  <a:schemeClr val="bg1"/>
                </a:solidFill>
                <a:latin typeface="Inter Italics"/>
                <a:ea typeface="Inter Italics"/>
                <a:cs typeface="Inter Italics"/>
                <a:sym typeface="Inter Italics"/>
              </a:rPr>
              <a:t> </a:t>
            </a:r>
            <a:r>
              <a:rPr lang="en-US" sz="3462" i="1" spc="-69" dirty="0" err="1">
                <a:solidFill>
                  <a:schemeClr val="bg1"/>
                </a:solidFill>
                <a:latin typeface="Inter Italics"/>
                <a:ea typeface="Inter Italics"/>
                <a:cs typeface="Inter Italics"/>
                <a:sym typeface="Inter Italics"/>
              </a:rPr>
              <a:t>potensi</a:t>
            </a:r>
            <a:r>
              <a:rPr lang="en-US" sz="3462" i="1" spc="-69" dirty="0">
                <a:solidFill>
                  <a:schemeClr val="bg1"/>
                </a:solidFill>
                <a:latin typeface="Inter Italics"/>
                <a:ea typeface="Inter Italics"/>
                <a:cs typeface="Inter Italics"/>
                <a:sym typeface="Inter Italics"/>
              </a:rPr>
              <a:t> </a:t>
            </a:r>
            <a:r>
              <a:rPr lang="en-US" sz="3462" i="1" spc="-69" dirty="0" err="1">
                <a:solidFill>
                  <a:schemeClr val="bg1"/>
                </a:solidFill>
                <a:latin typeface="Inter Italics"/>
                <a:ea typeface="Inter Italics"/>
                <a:cs typeface="Inter Italics"/>
                <a:sym typeface="Inter Italics"/>
              </a:rPr>
              <a:t>kehidupan</a:t>
            </a:r>
            <a:r>
              <a:rPr lang="en-US" sz="3462" i="1" spc="-69" dirty="0">
                <a:solidFill>
                  <a:schemeClr val="bg1"/>
                </a:solidFill>
                <a:latin typeface="Inter Italics"/>
                <a:ea typeface="Inter Italics"/>
                <a:cs typeface="Inter Italics"/>
                <a:sym typeface="Inter Italics"/>
              </a:rPr>
              <a:t>/</a:t>
            </a:r>
            <a:r>
              <a:rPr lang="en-US" sz="3462" i="1" spc="-69" dirty="0" err="1">
                <a:solidFill>
                  <a:schemeClr val="bg1"/>
                </a:solidFill>
                <a:latin typeface="Inter Italics"/>
                <a:ea typeface="Inter Italics"/>
                <a:cs typeface="Inter Italics"/>
                <a:sym typeface="Inter Italics"/>
              </a:rPr>
              <a:t>mata</a:t>
            </a:r>
            <a:r>
              <a:rPr lang="en-US" sz="3462" i="1" spc="-69" dirty="0">
                <a:solidFill>
                  <a:schemeClr val="bg1"/>
                </a:solidFill>
                <a:latin typeface="Inter Italics"/>
                <a:ea typeface="Inter Italics"/>
                <a:cs typeface="Inter Italics"/>
                <a:sym typeface="Inter Italics"/>
              </a:rPr>
              <a:t> </a:t>
            </a:r>
            <a:r>
              <a:rPr lang="en-US" sz="3462" i="1" spc="-69" dirty="0" err="1">
                <a:solidFill>
                  <a:schemeClr val="bg1"/>
                </a:solidFill>
                <a:latin typeface="Inter Italics"/>
                <a:ea typeface="Inter Italics"/>
                <a:cs typeface="Inter Italics"/>
                <a:sym typeface="Inter Italics"/>
              </a:rPr>
              <a:t>pencarian</a:t>
            </a:r>
            <a:r>
              <a:rPr lang="en-US" sz="3462" i="1" spc="-69" dirty="0">
                <a:solidFill>
                  <a:schemeClr val="bg1"/>
                </a:solidFill>
                <a:latin typeface="Inter Italics"/>
                <a:ea typeface="Inter Italics"/>
                <a:cs typeface="Inter Italics"/>
                <a:sym typeface="Inter Italics"/>
              </a:rPr>
              <a:t> </a:t>
            </a:r>
            <a:r>
              <a:rPr lang="en-US" sz="3462" i="1" spc="-69" dirty="0" err="1">
                <a:solidFill>
                  <a:schemeClr val="bg1"/>
                </a:solidFill>
                <a:latin typeface="Inter Italics"/>
                <a:ea typeface="Inter Italics"/>
                <a:cs typeface="Inter Italics"/>
                <a:sym typeface="Inter Italics"/>
              </a:rPr>
              <a:t>masyarakat</a:t>
            </a:r>
            <a:r>
              <a:rPr lang="en-US" sz="3462" i="1" spc="-69" dirty="0">
                <a:solidFill>
                  <a:schemeClr val="bg1"/>
                </a:solidFill>
                <a:latin typeface="Inter Italics"/>
                <a:ea typeface="Inter Italics"/>
                <a:cs typeface="Inter Italics"/>
                <a:sym typeface="Inter Italics"/>
              </a:rPr>
              <a:t> </a:t>
            </a:r>
            <a:r>
              <a:rPr lang="en-US" sz="3462" i="1" spc="-69" dirty="0" err="1">
                <a:solidFill>
                  <a:schemeClr val="bg1"/>
                </a:solidFill>
                <a:latin typeface="Inter Italics"/>
                <a:ea typeface="Inter Italics"/>
                <a:cs typeface="Inter Italics"/>
                <a:sym typeface="Inter Italics"/>
              </a:rPr>
              <a:t>secara</a:t>
            </a:r>
            <a:r>
              <a:rPr lang="en-US" sz="3462" i="1" spc="-69" dirty="0">
                <a:solidFill>
                  <a:schemeClr val="bg1"/>
                </a:solidFill>
                <a:latin typeface="Inter Italics"/>
                <a:ea typeface="Inter Italics"/>
                <a:cs typeface="Inter Italics"/>
                <a:sym typeface="Inter Italics"/>
              </a:rPr>
              <a:t> </a:t>
            </a:r>
            <a:r>
              <a:rPr lang="en-US" sz="3462" i="1" spc="-69" dirty="0" err="1">
                <a:solidFill>
                  <a:schemeClr val="bg1"/>
                </a:solidFill>
                <a:latin typeface="Inter Italics"/>
                <a:ea typeface="Inter Italics"/>
                <a:cs typeface="Inter Italics"/>
                <a:sym typeface="Inter Italics"/>
              </a:rPr>
              <a:t>tradisional</a:t>
            </a:r>
            <a:r>
              <a:rPr lang="en-US" sz="3462" i="1" spc="-69" dirty="0">
                <a:solidFill>
                  <a:schemeClr val="bg1"/>
                </a:solidFill>
                <a:latin typeface="Inter Italics"/>
                <a:ea typeface="Inter Italics"/>
                <a:cs typeface="Inter Italics"/>
                <a:sym typeface="Inter Italics"/>
              </a:rPr>
              <a:t> </a:t>
            </a:r>
            <a:r>
              <a:rPr lang="en-US" sz="3462" i="1" spc="-69" dirty="0" err="1">
                <a:solidFill>
                  <a:schemeClr val="bg1"/>
                </a:solidFill>
                <a:latin typeface="Inter Italics"/>
                <a:ea typeface="Inter Italics"/>
                <a:cs typeface="Inter Italics"/>
                <a:sym typeface="Inter Italics"/>
              </a:rPr>
              <a:t>dibeberapa</a:t>
            </a:r>
            <a:r>
              <a:rPr lang="en-US" sz="3462" i="1" spc="-69" dirty="0">
                <a:solidFill>
                  <a:schemeClr val="bg1"/>
                </a:solidFill>
                <a:latin typeface="Inter Italics"/>
                <a:ea typeface="Inter Italics"/>
                <a:cs typeface="Inter Italics"/>
                <a:sym typeface="Inter Italics"/>
              </a:rPr>
              <a:t> </a:t>
            </a:r>
            <a:r>
              <a:rPr lang="en-US" sz="3462" i="1" spc="-69" dirty="0" err="1">
                <a:solidFill>
                  <a:schemeClr val="bg1"/>
                </a:solidFill>
                <a:latin typeface="Inter Italics"/>
                <a:ea typeface="Inter Italics"/>
                <a:cs typeface="Inter Italics"/>
                <a:sym typeface="Inter Italics"/>
              </a:rPr>
              <a:t>daerah</a:t>
            </a:r>
            <a:r>
              <a:rPr lang="en-US" sz="3462" i="1" spc="-69" dirty="0">
                <a:solidFill>
                  <a:schemeClr val="bg1"/>
                </a:solidFill>
                <a:latin typeface="Inter Italics"/>
                <a:ea typeface="Inter Italics"/>
                <a:cs typeface="Inter Italics"/>
                <a:sym typeface="Inter Italics"/>
              </a:rPr>
              <a:t> </a:t>
            </a:r>
            <a:r>
              <a:rPr lang="en-US" sz="3462" i="1" spc="-69" dirty="0" err="1">
                <a:solidFill>
                  <a:schemeClr val="bg1"/>
                </a:solidFill>
                <a:latin typeface="Inter Italics"/>
                <a:ea typeface="Inter Italics"/>
                <a:cs typeface="Inter Italics"/>
                <a:sym typeface="Inter Italics"/>
              </a:rPr>
              <a:t>kabupaten</a:t>
            </a:r>
            <a:r>
              <a:rPr lang="en-US" sz="3462" i="1" spc="-69" dirty="0">
                <a:solidFill>
                  <a:schemeClr val="bg1"/>
                </a:solidFill>
                <a:latin typeface="Inter Italics"/>
                <a:ea typeface="Inter Italics"/>
                <a:cs typeface="Inter Italics"/>
                <a:sym typeface="Inter Italics"/>
              </a:rPr>
              <a:t> dan </a:t>
            </a:r>
            <a:r>
              <a:rPr lang="en-US" sz="3462" i="1" spc="-69" dirty="0" err="1">
                <a:solidFill>
                  <a:schemeClr val="bg1"/>
                </a:solidFill>
                <a:latin typeface="Inter Italics"/>
                <a:ea typeface="Inter Italics"/>
                <a:cs typeface="Inter Italics"/>
                <a:sym typeface="Inter Italics"/>
              </a:rPr>
              <a:t>kota</a:t>
            </a:r>
            <a:r>
              <a:rPr lang="en-US" sz="3462" i="1" spc="-69" dirty="0">
                <a:solidFill>
                  <a:schemeClr val="bg1"/>
                </a:solidFill>
                <a:latin typeface="Inter Italics"/>
                <a:ea typeface="Inter Italics"/>
                <a:cs typeface="Inter Italics"/>
                <a:sym typeface="Inter Italics"/>
              </a:rPr>
              <a:t> di </a:t>
            </a:r>
            <a:r>
              <a:rPr lang="en-US" sz="3462" i="1" spc="-69" dirty="0" err="1">
                <a:solidFill>
                  <a:schemeClr val="bg1"/>
                </a:solidFill>
                <a:latin typeface="Inter Italics"/>
                <a:ea typeface="Inter Italics"/>
                <a:cs typeface="Inter Italics"/>
                <a:sym typeface="Inter Italics"/>
              </a:rPr>
              <a:t>provinsi</a:t>
            </a:r>
            <a:r>
              <a:rPr lang="en-US" sz="3462" i="1" spc="-69" dirty="0">
                <a:solidFill>
                  <a:schemeClr val="bg1"/>
                </a:solidFill>
                <a:latin typeface="Inter Italics"/>
                <a:ea typeface="Inter Italics"/>
                <a:cs typeface="Inter Italics"/>
                <a:sym typeface="Inter Italics"/>
              </a:rPr>
              <a:t> Sumatera Barat dan Indonesia, yang </a:t>
            </a:r>
            <a:r>
              <a:rPr lang="en-US" sz="3462" i="1" spc="-69" dirty="0" err="1">
                <a:solidFill>
                  <a:schemeClr val="bg1"/>
                </a:solidFill>
                <a:latin typeface="Inter Italics"/>
                <a:ea typeface="Inter Italics"/>
                <a:cs typeface="Inter Italics"/>
                <a:sym typeface="Inter Italics"/>
              </a:rPr>
              <a:t>sudah</a:t>
            </a:r>
            <a:r>
              <a:rPr lang="en-US" sz="3462" i="1" spc="-69" dirty="0">
                <a:solidFill>
                  <a:schemeClr val="bg1"/>
                </a:solidFill>
                <a:latin typeface="Inter Italics"/>
                <a:ea typeface="Inter Italics"/>
                <a:cs typeface="Inter Italics"/>
                <a:sym typeface="Inter Italics"/>
              </a:rPr>
              <a:t> </a:t>
            </a:r>
            <a:r>
              <a:rPr lang="en-US" sz="3462" i="1" spc="-69" dirty="0" err="1">
                <a:solidFill>
                  <a:schemeClr val="bg1"/>
                </a:solidFill>
                <a:latin typeface="Inter Italics"/>
                <a:ea typeface="Inter Italics"/>
                <a:cs typeface="Inter Italics"/>
                <a:sym typeface="Inter Italics"/>
              </a:rPr>
              <a:t>ada</a:t>
            </a:r>
            <a:r>
              <a:rPr lang="en-US" sz="3462" i="1" spc="-69" dirty="0">
                <a:solidFill>
                  <a:schemeClr val="bg1"/>
                </a:solidFill>
                <a:latin typeface="Inter Italics"/>
                <a:ea typeface="Inter Italics"/>
                <a:cs typeface="Inter Italics"/>
                <a:sym typeface="Inter Italics"/>
              </a:rPr>
              <a:t> </a:t>
            </a:r>
            <a:r>
              <a:rPr lang="en-US" sz="3462" i="1" spc="-69" dirty="0" err="1">
                <a:solidFill>
                  <a:schemeClr val="bg1"/>
                </a:solidFill>
                <a:latin typeface="Inter Italics"/>
                <a:ea typeface="Inter Italics"/>
                <a:cs typeface="Inter Italics"/>
                <a:sym typeface="Inter Italics"/>
              </a:rPr>
              <a:t>turun</a:t>
            </a:r>
            <a:r>
              <a:rPr lang="en-US" sz="3462" i="1" spc="-69" dirty="0">
                <a:solidFill>
                  <a:schemeClr val="bg1"/>
                </a:solidFill>
                <a:latin typeface="Inter Italics"/>
                <a:ea typeface="Inter Italics"/>
                <a:cs typeface="Inter Italics"/>
                <a:sym typeface="Inter Italics"/>
              </a:rPr>
              <a:t> </a:t>
            </a:r>
            <a:r>
              <a:rPr lang="en-US" sz="3462" i="1" spc="-69" dirty="0" err="1">
                <a:solidFill>
                  <a:schemeClr val="bg1"/>
                </a:solidFill>
                <a:latin typeface="Inter Italics"/>
                <a:ea typeface="Inter Italics"/>
                <a:cs typeface="Inter Italics"/>
                <a:sym typeface="Inter Italics"/>
              </a:rPr>
              <a:t>temurun</a:t>
            </a:r>
            <a:r>
              <a:rPr lang="en-US" sz="3462" i="1" spc="-69" dirty="0">
                <a:solidFill>
                  <a:schemeClr val="bg1"/>
                </a:solidFill>
                <a:latin typeface="Inter Italics"/>
                <a:ea typeface="Inter Italics"/>
                <a:cs typeface="Inter Italics"/>
                <a:sym typeface="Inter Italics"/>
              </a:rPr>
              <a:t> </a:t>
            </a:r>
            <a:r>
              <a:rPr lang="en-US" sz="3462" i="1" spc="-69" dirty="0" err="1">
                <a:solidFill>
                  <a:schemeClr val="bg1"/>
                </a:solidFill>
                <a:latin typeface="Inter Italics"/>
                <a:ea typeface="Inter Italics"/>
                <a:cs typeface="Inter Italics"/>
                <a:sym typeface="Inter Italics"/>
              </a:rPr>
              <a:t>sejak</a:t>
            </a:r>
            <a:r>
              <a:rPr lang="en-US" sz="3462" i="1" spc="-69" dirty="0">
                <a:solidFill>
                  <a:schemeClr val="bg1"/>
                </a:solidFill>
                <a:latin typeface="Inter Italics"/>
                <a:ea typeface="Inter Italics"/>
                <a:cs typeface="Inter Italics"/>
                <a:sym typeface="Inter Italics"/>
              </a:rPr>
              <a:t> </a:t>
            </a:r>
            <a:r>
              <a:rPr lang="en-US" sz="3462" i="1" spc="-69" dirty="0" err="1">
                <a:solidFill>
                  <a:schemeClr val="bg1"/>
                </a:solidFill>
                <a:latin typeface="Inter Italics"/>
                <a:ea typeface="Inter Italics"/>
                <a:cs typeface="Inter Italics"/>
                <a:sym typeface="Inter Italics"/>
              </a:rPr>
              <a:t>nenek</a:t>
            </a:r>
            <a:r>
              <a:rPr lang="en-US" sz="3462" i="1" spc="-69" dirty="0">
                <a:solidFill>
                  <a:schemeClr val="bg1"/>
                </a:solidFill>
                <a:latin typeface="Inter Italics"/>
                <a:ea typeface="Inter Italics"/>
                <a:cs typeface="Inter Italics"/>
                <a:sym typeface="Inter Italics"/>
              </a:rPr>
              <a:t> </a:t>
            </a:r>
            <a:r>
              <a:rPr lang="en-US" sz="3462" i="1" spc="-69" dirty="0" err="1">
                <a:solidFill>
                  <a:schemeClr val="bg1"/>
                </a:solidFill>
                <a:latin typeface="Inter Italics"/>
                <a:ea typeface="Inter Italics"/>
                <a:cs typeface="Inter Italics"/>
                <a:sym typeface="Inter Italics"/>
              </a:rPr>
              <a:t>moyangnya</a:t>
            </a:r>
            <a:r>
              <a:rPr lang="en-US" sz="3462" i="1" spc="-69" dirty="0">
                <a:solidFill>
                  <a:schemeClr val="bg1"/>
                </a:solidFill>
                <a:latin typeface="Inter Italics"/>
                <a:ea typeface="Inter Italics"/>
                <a:cs typeface="Inter Italics"/>
                <a:sym typeface="Inter Italics"/>
              </a:rPr>
              <a:t>. </a:t>
            </a:r>
          </a:p>
        </p:txBody>
      </p:sp>
      <p:sp>
        <p:nvSpPr>
          <p:cNvPr id="6" name="TextBox 6"/>
          <p:cNvSpPr txBox="1"/>
          <p:nvPr/>
        </p:nvSpPr>
        <p:spPr>
          <a:xfrm>
            <a:off x="14075582" y="1047750"/>
            <a:ext cx="3183718" cy="209550"/>
          </a:xfrm>
          <a:prstGeom prst="rect">
            <a:avLst/>
          </a:prstGeom>
        </p:spPr>
        <p:txBody>
          <a:bodyPr lIns="0" tIns="0" rIns="0" bIns="0" rtlCol="0" anchor="t">
            <a:spAutoFit/>
          </a:bodyPr>
          <a:lstStyle/>
          <a:p>
            <a:pPr algn="r">
              <a:lnSpc>
                <a:spcPts val="1500"/>
              </a:lnSpc>
              <a:spcBef>
                <a:spcPct val="0"/>
              </a:spcBef>
            </a:pPr>
            <a:r>
              <a:rPr lang="en-US" sz="1500" i="1" spc="-30">
                <a:solidFill>
                  <a:srgbClr val="F6F6F6"/>
                </a:solidFill>
                <a:latin typeface="Inter Italics"/>
                <a:ea typeface="Inter Italics"/>
                <a:cs typeface="Inter Italics"/>
                <a:sym typeface="Inter Italics"/>
              </a:rPr>
              <a:t>Template Presentation</a:t>
            </a:r>
          </a:p>
        </p:txBody>
      </p:sp>
      <p:sp>
        <p:nvSpPr>
          <p:cNvPr id="7" name="TextBox 7"/>
          <p:cNvSpPr txBox="1"/>
          <p:nvPr/>
        </p:nvSpPr>
        <p:spPr>
          <a:xfrm>
            <a:off x="269447" y="372744"/>
            <a:ext cx="11536523" cy="884556"/>
          </a:xfrm>
          <a:prstGeom prst="rect">
            <a:avLst/>
          </a:prstGeom>
        </p:spPr>
        <p:txBody>
          <a:bodyPr lIns="0" tIns="0" rIns="0" bIns="0" rtlCol="0" anchor="t">
            <a:spAutoFit/>
          </a:bodyPr>
          <a:lstStyle/>
          <a:p>
            <a:pPr algn="l">
              <a:lnSpc>
                <a:spcPts val="5700"/>
              </a:lnSpc>
            </a:pPr>
            <a:r>
              <a:rPr lang="en-US" sz="5700" b="1" spc="-114">
                <a:solidFill>
                  <a:srgbClr val="F0F01C"/>
                </a:solidFill>
                <a:latin typeface="Akzidenz-Grotesk Bold"/>
                <a:ea typeface="Akzidenz-Grotesk Bold"/>
                <a:cs typeface="Akzidenz-Grotesk Bold"/>
                <a:sym typeface="Akzidenz-Grotesk Bold"/>
              </a:rPr>
              <a:t>Pendahuluan dan Latar Belakang</a:t>
            </a:r>
          </a:p>
        </p:txBody>
      </p:sp>
    </p:spTree>
  </p:cSld>
  <p:clrMapOvr>
    <a:masterClrMapping/>
  </p:clrMapOvr>
  <p:transition spd="slow">
    <p:randomBar dir="vert"/>
    <p:sndAc>
      <p:stSnd>
        <p:snd r:embed="rId2" name="bomb.wav"/>
      </p:stSnd>
    </p:sndAc>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CD0001"/>
        </a:solidFill>
        <a:effectLst/>
      </p:bgPr>
    </p:bg>
    <p:spTree>
      <p:nvGrpSpPr>
        <p:cNvPr id="1" name=""/>
        <p:cNvGrpSpPr/>
        <p:nvPr/>
      </p:nvGrpSpPr>
      <p:grpSpPr>
        <a:xfrm>
          <a:off x="0" y="0"/>
          <a:ext cx="0" cy="0"/>
          <a:chOff x="0" y="0"/>
          <a:chExt cx="0" cy="0"/>
        </a:xfrm>
      </p:grpSpPr>
      <p:sp>
        <p:nvSpPr>
          <p:cNvPr id="2" name="Freeform 2"/>
          <p:cNvSpPr/>
          <p:nvPr/>
        </p:nvSpPr>
        <p:spPr>
          <a:xfrm>
            <a:off x="539495" y="1610446"/>
            <a:ext cx="15057332" cy="8412993"/>
          </a:xfrm>
          <a:custGeom>
            <a:avLst/>
            <a:gdLst/>
            <a:ahLst/>
            <a:cxnLst/>
            <a:rect l="l" t="t" r="r" b="b"/>
            <a:pathLst>
              <a:path w="15057332" h="8412993">
                <a:moveTo>
                  <a:pt x="0" y="0"/>
                </a:moveTo>
                <a:lnTo>
                  <a:pt x="15057332" y="0"/>
                </a:lnTo>
                <a:lnTo>
                  <a:pt x="15057332" y="8412993"/>
                </a:lnTo>
                <a:lnTo>
                  <a:pt x="0" y="8412993"/>
                </a:lnTo>
                <a:lnTo>
                  <a:pt x="0" y="0"/>
                </a:lnTo>
                <a:close/>
              </a:path>
            </a:pathLst>
          </a:custGeom>
          <a:blipFill>
            <a:blip r:embed="rId3"/>
            <a:stretch>
              <a:fillRect t="-561" b="-561"/>
            </a:stretch>
          </a:blipFill>
        </p:spPr>
      </p:sp>
      <p:sp>
        <p:nvSpPr>
          <p:cNvPr id="3" name="TextBox 3"/>
          <p:cNvSpPr txBox="1"/>
          <p:nvPr/>
        </p:nvSpPr>
        <p:spPr>
          <a:xfrm>
            <a:off x="539495" y="581659"/>
            <a:ext cx="11536523" cy="884556"/>
          </a:xfrm>
          <a:prstGeom prst="rect">
            <a:avLst/>
          </a:prstGeom>
        </p:spPr>
        <p:txBody>
          <a:bodyPr lIns="0" tIns="0" rIns="0" bIns="0" rtlCol="0" anchor="t">
            <a:spAutoFit/>
          </a:bodyPr>
          <a:lstStyle/>
          <a:p>
            <a:pPr algn="l">
              <a:lnSpc>
                <a:spcPts val="5700"/>
              </a:lnSpc>
            </a:pPr>
            <a:r>
              <a:rPr lang="en-US" sz="5700" b="1" spc="-114">
                <a:solidFill>
                  <a:srgbClr val="000000"/>
                </a:solidFill>
                <a:latin typeface="Akzidenz-Grotesk Bold"/>
                <a:ea typeface="Akzidenz-Grotesk Bold"/>
                <a:cs typeface="Akzidenz-Grotesk Bold"/>
                <a:sym typeface="Akzidenz-Grotesk Bold"/>
              </a:rPr>
              <a:t>Pendahuluan dan Latar Belakang</a:t>
            </a:r>
          </a:p>
        </p:txBody>
      </p:sp>
    </p:spTree>
  </p:cSld>
  <p:clrMapOvr>
    <a:masterClrMapping/>
  </p:clrMapOvr>
  <mc:AlternateContent xmlns:mc="http://schemas.openxmlformats.org/markup-compatibility/2006">
    <mc:Choice xmlns:p14="http://schemas.microsoft.com/office/powerpoint/2010/main" Requires="p14">
      <p:transition spd="slow" p14:dur="3000">
        <p14:shred/>
        <p:sndAc>
          <p:stSnd>
            <p:snd r:embed="rId2" name="breeze.wav"/>
          </p:stSnd>
        </p:sndAc>
      </p:transition>
    </mc:Choice>
    <mc:Fallback>
      <p:transition spd="slow">
        <p:fade/>
        <p:sndAc>
          <p:stSnd>
            <p:snd r:embed="rId2" name="breeze.wav"/>
          </p:stSnd>
        </p:sndAc>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CD0001"/>
        </a:solidFill>
        <a:effectLst/>
      </p:bgPr>
    </p:bg>
    <p:spTree>
      <p:nvGrpSpPr>
        <p:cNvPr id="1" name=""/>
        <p:cNvGrpSpPr/>
        <p:nvPr/>
      </p:nvGrpSpPr>
      <p:grpSpPr>
        <a:xfrm>
          <a:off x="0" y="0"/>
          <a:ext cx="0" cy="0"/>
          <a:chOff x="0" y="0"/>
          <a:chExt cx="0" cy="0"/>
        </a:xfrm>
      </p:grpSpPr>
      <p:sp>
        <p:nvSpPr>
          <p:cNvPr id="2" name="TextBox 2"/>
          <p:cNvSpPr txBox="1"/>
          <p:nvPr/>
        </p:nvSpPr>
        <p:spPr>
          <a:xfrm>
            <a:off x="1028700" y="1047750"/>
            <a:ext cx="3183718" cy="209550"/>
          </a:xfrm>
          <a:prstGeom prst="rect">
            <a:avLst/>
          </a:prstGeom>
        </p:spPr>
        <p:txBody>
          <a:bodyPr lIns="0" tIns="0" rIns="0" bIns="0" rtlCol="0" anchor="t">
            <a:spAutoFit/>
          </a:bodyPr>
          <a:lstStyle/>
          <a:p>
            <a:pPr algn="l">
              <a:lnSpc>
                <a:spcPts val="1500"/>
              </a:lnSpc>
              <a:spcBef>
                <a:spcPct val="0"/>
              </a:spcBef>
            </a:pPr>
            <a:r>
              <a:rPr lang="en-US" sz="1500" i="1" spc="-30">
                <a:solidFill>
                  <a:srgbClr val="000000"/>
                </a:solidFill>
                <a:latin typeface="Inter Italics"/>
                <a:ea typeface="Inter Italics"/>
                <a:cs typeface="Inter Italics"/>
                <a:sym typeface="Inter Italics"/>
              </a:rPr>
              <a:t>Wardiere Inc.</a:t>
            </a:r>
          </a:p>
        </p:txBody>
      </p:sp>
      <p:sp>
        <p:nvSpPr>
          <p:cNvPr id="3" name="TextBox 3"/>
          <p:cNvSpPr txBox="1"/>
          <p:nvPr/>
        </p:nvSpPr>
        <p:spPr>
          <a:xfrm>
            <a:off x="9720338" y="5938081"/>
            <a:ext cx="6730678" cy="1152525"/>
          </a:xfrm>
          <a:prstGeom prst="rect">
            <a:avLst/>
          </a:prstGeom>
        </p:spPr>
        <p:txBody>
          <a:bodyPr lIns="0" tIns="0" rIns="0" bIns="0" rtlCol="0" anchor="t">
            <a:spAutoFit/>
          </a:bodyPr>
          <a:lstStyle/>
          <a:p>
            <a:pPr algn="l">
              <a:lnSpc>
                <a:spcPts val="1800"/>
              </a:lnSpc>
            </a:pPr>
            <a:r>
              <a:rPr lang="en-US" sz="1500">
                <a:solidFill>
                  <a:srgbClr val="F6F6F6"/>
                </a:solidFill>
                <a:latin typeface="Inter"/>
                <a:ea typeface="Inter"/>
                <a:cs typeface="Inter"/>
                <a:sym typeface="Inter"/>
              </a:rPr>
              <a:t>Lorem ipsum dolor sit amet, consectetur adipiscing elit. Etiam consectetur dolor nec imperdiet dapibus. Quisque consectetur iaculis feugiat. Fusce varius pulvinar velit id condimentum. Pellentesque habitant morbi tristique senectus et netus et malesuada fames ac turpis egestas. Aenean a lorem a leo ultrices gravida semper sit amet leo.</a:t>
            </a:r>
          </a:p>
        </p:txBody>
      </p:sp>
      <p:sp>
        <p:nvSpPr>
          <p:cNvPr id="4" name="TextBox 4"/>
          <p:cNvSpPr txBox="1"/>
          <p:nvPr/>
        </p:nvSpPr>
        <p:spPr>
          <a:xfrm>
            <a:off x="539495" y="581659"/>
            <a:ext cx="11536523" cy="884556"/>
          </a:xfrm>
          <a:prstGeom prst="rect">
            <a:avLst/>
          </a:prstGeom>
        </p:spPr>
        <p:txBody>
          <a:bodyPr lIns="0" tIns="0" rIns="0" bIns="0" rtlCol="0" anchor="t">
            <a:spAutoFit/>
          </a:bodyPr>
          <a:lstStyle/>
          <a:p>
            <a:pPr algn="l">
              <a:lnSpc>
                <a:spcPts val="5700"/>
              </a:lnSpc>
            </a:pPr>
            <a:r>
              <a:rPr lang="en-US" sz="5700" b="1" spc="-114">
                <a:solidFill>
                  <a:srgbClr val="F0F01C"/>
                </a:solidFill>
                <a:latin typeface="Akzidenz-Grotesk Bold"/>
                <a:ea typeface="Akzidenz-Grotesk Bold"/>
                <a:cs typeface="Akzidenz-Grotesk Bold"/>
                <a:sym typeface="Akzidenz-Grotesk Bold"/>
              </a:rPr>
              <a:t>Pendahuluan dan Latar Belakang</a:t>
            </a:r>
          </a:p>
        </p:txBody>
      </p:sp>
      <p:sp>
        <p:nvSpPr>
          <p:cNvPr id="5" name="TextBox 5"/>
          <p:cNvSpPr txBox="1"/>
          <p:nvPr/>
        </p:nvSpPr>
        <p:spPr>
          <a:xfrm>
            <a:off x="539495" y="2151930"/>
            <a:ext cx="16999354" cy="6431943"/>
          </a:xfrm>
          <a:prstGeom prst="rect">
            <a:avLst/>
          </a:prstGeom>
        </p:spPr>
        <p:txBody>
          <a:bodyPr lIns="0" tIns="0" rIns="0" bIns="0" rtlCol="0" anchor="t">
            <a:spAutoFit/>
          </a:bodyPr>
          <a:lstStyle/>
          <a:p>
            <a:pPr algn="just">
              <a:lnSpc>
                <a:spcPts val="4601"/>
              </a:lnSpc>
              <a:spcBef>
                <a:spcPct val="0"/>
              </a:spcBef>
            </a:pPr>
            <a:r>
              <a:rPr lang="en-US" sz="4601" i="1" spc="-92">
                <a:solidFill>
                  <a:srgbClr val="F0F01C"/>
                </a:solidFill>
                <a:latin typeface="Inter Italics"/>
                <a:ea typeface="Inter Italics"/>
                <a:cs typeface="Inter Italics"/>
                <a:sym typeface="Inter Italics"/>
              </a:rPr>
              <a:t>Koperasi Tambang hadir sebagai wadah dalam mengelola pertambangan rakyat serta adanya dukungan Pemerintah berupa Wilayah Pertambangan Rakyat (WPR) seluas 5.626 hektar di Kabupaten Sijunjung. </a:t>
            </a:r>
          </a:p>
          <a:p>
            <a:pPr algn="just">
              <a:lnSpc>
                <a:spcPts val="4601"/>
              </a:lnSpc>
              <a:spcBef>
                <a:spcPct val="0"/>
              </a:spcBef>
            </a:pPr>
            <a:endParaRPr lang="en-US" sz="4601" i="1" spc="-92">
              <a:solidFill>
                <a:srgbClr val="F0F01C"/>
              </a:solidFill>
              <a:latin typeface="Inter Italics"/>
              <a:ea typeface="Inter Italics"/>
              <a:cs typeface="Inter Italics"/>
              <a:sym typeface="Inter Italics"/>
            </a:endParaRPr>
          </a:p>
          <a:p>
            <a:pPr algn="just">
              <a:lnSpc>
                <a:spcPts val="4601"/>
              </a:lnSpc>
              <a:spcBef>
                <a:spcPct val="0"/>
              </a:spcBef>
            </a:pPr>
            <a:r>
              <a:rPr lang="en-US" sz="4601" i="1" spc="-92">
                <a:solidFill>
                  <a:srgbClr val="F0F01C"/>
                </a:solidFill>
                <a:latin typeface="Inter Italics"/>
                <a:ea typeface="Inter Italics"/>
                <a:cs typeface="Inter Italics"/>
                <a:sym typeface="Inter Italics"/>
              </a:rPr>
              <a:t>Koperasi Tambang akan menjadi payung hukum tambang rakyat, sebagai pelindung, dan pembina kegiatan pertambangan rakyat skala kecil sehingga dapat berjalan resmi, aman, berkelanjutan, serta memberikan manfaat ekonomi dan kesejahteraan bagi masyarakat lokal, sambil meminimalkan dampak lingkungan dan menekan tambang illegal. </a:t>
            </a:r>
          </a:p>
        </p:txBody>
      </p:sp>
    </p:spTree>
  </p:cSld>
  <p:clrMapOvr>
    <a:masterClrMapping/>
  </p:clrMapOvr>
  <mc:AlternateContent xmlns:mc="http://schemas.openxmlformats.org/markup-compatibility/2006">
    <mc:Choice xmlns:p14="http://schemas.microsoft.com/office/powerpoint/2010/main" Requires="p14">
      <p:transition spd="slow" p14:dur="4400">
        <p14:honeycomb/>
        <p:sndAc>
          <p:stSnd>
            <p:snd r:embed="rId2" name="cashreg.wav"/>
          </p:stSnd>
        </p:sndAc>
      </p:transition>
    </mc:Choice>
    <mc:Fallback>
      <p:transition spd="slow">
        <p:fade/>
        <p:sndAc>
          <p:stSnd>
            <p:snd r:embed="rId2" name="cashreg.wav"/>
          </p:stSnd>
        </p:sndAc>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CD0001"/>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47625" cy="10287000"/>
            <a:chOff x="0" y="0"/>
            <a:chExt cx="63500" cy="13716000"/>
          </a:xfrm>
        </p:grpSpPr>
        <p:pic>
          <p:nvPicPr>
            <p:cNvPr id="3" name="Picture 3"/>
            <p:cNvPicPr>
              <a:picLocks noChangeAspect="1"/>
            </p:cNvPicPr>
            <p:nvPr/>
          </p:nvPicPr>
          <p:blipFill>
            <a:blip r:embed="rId3"/>
            <a:srcRect l="49909" r="49909"/>
            <a:stretch>
              <a:fillRect/>
            </a:stretch>
          </p:blipFill>
          <p:spPr>
            <a:xfrm>
              <a:off x="0" y="0"/>
              <a:ext cx="63500" cy="13716000"/>
            </a:xfrm>
            <a:prstGeom prst="rect">
              <a:avLst/>
            </a:prstGeom>
          </p:spPr>
        </p:pic>
      </p:grpSp>
      <p:sp>
        <p:nvSpPr>
          <p:cNvPr id="4" name="TextBox 4"/>
          <p:cNvSpPr txBox="1"/>
          <p:nvPr/>
        </p:nvSpPr>
        <p:spPr>
          <a:xfrm>
            <a:off x="355220" y="4568825"/>
            <a:ext cx="4827642" cy="1149350"/>
          </a:xfrm>
          <a:prstGeom prst="rect">
            <a:avLst/>
          </a:prstGeom>
        </p:spPr>
        <p:txBody>
          <a:bodyPr lIns="0" tIns="0" rIns="0" bIns="0" rtlCol="0" anchor="t">
            <a:spAutoFit/>
          </a:bodyPr>
          <a:lstStyle/>
          <a:p>
            <a:pPr algn="l">
              <a:lnSpc>
                <a:spcPts val="7499"/>
              </a:lnSpc>
            </a:pPr>
            <a:r>
              <a:rPr lang="en-US" sz="7499" b="1" spc="-149">
                <a:solidFill>
                  <a:srgbClr val="F6F6F6"/>
                </a:solidFill>
                <a:latin typeface="Akzidenz-Grotesk Bold"/>
                <a:ea typeface="Akzidenz-Grotesk Bold"/>
                <a:cs typeface="Akzidenz-Grotesk Bold"/>
                <a:sym typeface="Akzidenz-Grotesk Bold"/>
              </a:rPr>
              <a:t>Misi</a:t>
            </a:r>
          </a:p>
        </p:txBody>
      </p:sp>
      <p:sp>
        <p:nvSpPr>
          <p:cNvPr id="5" name="TextBox 5"/>
          <p:cNvSpPr txBox="1"/>
          <p:nvPr/>
        </p:nvSpPr>
        <p:spPr>
          <a:xfrm>
            <a:off x="4159901" y="1047750"/>
            <a:ext cx="3183718" cy="209550"/>
          </a:xfrm>
          <a:prstGeom prst="rect">
            <a:avLst/>
          </a:prstGeom>
        </p:spPr>
        <p:txBody>
          <a:bodyPr lIns="0" tIns="0" rIns="0" bIns="0" rtlCol="0" anchor="t">
            <a:spAutoFit/>
          </a:bodyPr>
          <a:lstStyle/>
          <a:p>
            <a:pPr algn="l">
              <a:lnSpc>
                <a:spcPts val="1500"/>
              </a:lnSpc>
              <a:spcBef>
                <a:spcPct val="0"/>
              </a:spcBef>
            </a:pPr>
            <a:r>
              <a:rPr lang="en-US" sz="1500" i="1" spc="-30">
                <a:solidFill>
                  <a:srgbClr val="F6F6F6"/>
                </a:solidFill>
                <a:latin typeface="Inter Italics"/>
                <a:ea typeface="Inter Italics"/>
                <a:cs typeface="Inter Italics"/>
                <a:sym typeface="Inter Italics"/>
              </a:rPr>
              <a:t>Wardiere Inc.</a:t>
            </a:r>
          </a:p>
        </p:txBody>
      </p:sp>
      <p:sp>
        <p:nvSpPr>
          <p:cNvPr id="6" name="TextBox 6"/>
          <p:cNvSpPr txBox="1"/>
          <p:nvPr/>
        </p:nvSpPr>
        <p:spPr>
          <a:xfrm>
            <a:off x="14075582" y="1047750"/>
            <a:ext cx="3183718" cy="209550"/>
          </a:xfrm>
          <a:prstGeom prst="rect">
            <a:avLst/>
          </a:prstGeom>
        </p:spPr>
        <p:txBody>
          <a:bodyPr lIns="0" tIns="0" rIns="0" bIns="0" rtlCol="0" anchor="t">
            <a:spAutoFit/>
          </a:bodyPr>
          <a:lstStyle/>
          <a:p>
            <a:pPr algn="r">
              <a:lnSpc>
                <a:spcPts val="1500"/>
              </a:lnSpc>
              <a:spcBef>
                <a:spcPct val="0"/>
              </a:spcBef>
            </a:pPr>
            <a:r>
              <a:rPr lang="en-US" sz="1500" i="1" spc="-30">
                <a:solidFill>
                  <a:srgbClr val="F6F6F6"/>
                </a:solidFill>
                <a:latin typeface="Inter Italics"/>
                <a:ea typeface="Inter Italics"/>
                <a:cs typeface="Inter Italics"/>
                <a:sym typeface="Inter Italics"/>
              </a:rPr>
              <a:t>Template Presentation</a:t>
            </a:r>
          </a:p>
        </p:txBody>
      </p:sp>
      <p:sp>
        <p:nvSpPr>
          <p:cNvPr id="7" name="TextBox 7"/>
          <p:cNvSpPr txBox="1"/>
          <p:nvPr/>
        </p:nvSpPr>
        <p:spPr>
          <a:xfrm>
            <a:off x="355220" y="258444"/>
            <a:ext cx="11536523" cy="884556"/>
          </a:xfrm>
          <a:prstGeom prst="rect">
            <a:avLst/>
          </a:prstGeom>
        </p:spPr>
        <p:txBody>
          <a:bodyPr lIns="0" tIns="0" rIns="0" bIns="0" rtlCol="0" anchor="t">
            <a:spAutoFit/>
          </a:bodyPr>
          <a:lstStyle/>
          <a:p>
            <a:pPr algn="l">
              <a:lnSpc>
                <a:spcPts val="5700"/>
              </a:lnSpc>
            </a:pPr>
            <a:r>
              <a:rPr lang="en-US" sz="5700" b="1" spc="-114">
                <a:solidFill>
                  <a:srgbClr val="C1FF72"/>
                </a:solidFill>
                <a:latin typeface="Akzidenz-Grotesk Bold"/>
                <a:ea typeface="Akzidenz-Grotesk Bold"/>
                <a:cs typeface="Akzidenz-Grotesk Bold"/>
                <a:sym typeface="Akzidenz-Grotesk Bold"/>
              </a:rPr>
              <a:t>Pendahuluan dan Latar Belakang</a:t>
            </a:r>
          </a:p>
        </p:txBody>
      </p:sp>
      <p:sp>
        <p:nvSpPr>
          <p:cNvPr id="8" name="TextBox 8"/>
          <p:cNvSpPr txBox="1"/>
          <p:nvPr/>
        </p:nvSpPr>
        <p:spPr>
          <a:xfrm>
            <a:off x="262801" y="3080385"/>
            <a:ext cx="17441365" cy="982344"/>
          </a:xfrm>
          <a:prstGeom prst="rect">
            <a:avLst/>
          </a:prstGeom>
        </p:spPr>
        <p:txBody>
          <a:bodyPr lIns="0" tIns="0" rIns="0" bIns="0" rtlCol="0" anchor="t">
            <a:spAutoFit/>
          </a:bodyPr>
          <a:lstStyle/>
          <a:p>
            <a:pPr algn="just">
              <a:lnSpc>
                <a:spcPts val="3799"/>
              </a:lnSpc>
              <a:spcBef>
                <a:spcPct val="0"/>
              </a:spcBef>
            </a:pPr>
            <a:r>
              <a:rPr lang="en-US" sz="3799" i="1" spc="-75">
                <a:solidFill>
                  <a:srgbClr val="C1FF72"/>
                </a:solidFill>
                <a:latin typeface="Inter Italics"/>
                <a:ea typeface="Inter Italics"/>
                <a:cs typeface="Inter Italics"/>
                <a:sym typeface="Inter Italics"/>
              </a:rPr>
              <a:t>Mewujudkan pertambangan rakyat legal, aman dan bertangung jawab atas Ridho Allah Subhana Wa Ta’ala</a:t>
            </a:r>
          </a:p>
        </p:txBody>
      </p:sp>
      <p:sp>
        <p:nvSpPr>
          <p:cNvPr id="9" name="TextBox 9"/>
          <p:cNvSpPr txBox="1"/>
          <p:nvPr/>
        </p:nvSpPr>
        <p:spPr>
          <a:xfrm>
            <a:off x="355220" y="1781809"/>
            <a:ext cx="4827642" cy="1149350"/>
          </a:xfrm>
          <a:prstGeom prst="rect">
            <a:avLst/>
          </a:prstGeom>
        </p:spPr>
        <p:txBody>
          <a:bodyPr lIns="0" tIns="0" rIns="0" bIns="0" rtlCol="0" anchor="t">
            <a:spAutoFit/>
          </a:bodyPr>
          <a:lstStyle/>
          <a:p>
            <a:pPr algn="l">
              <a:lnSpc>
                <a:spcPts val="7499"/>
              </a:lnSpc>
            </a:pPr>
            <a:r>
              <a:rPr lang="en-US" sz="7499" b="1" spc="-149">
                <a:solidFill>
                  <a:srgbClr val="F6F6F6"/>
                </a:solidFill>
                <a:latin typeface="Akzidenz-Grotesk Bold"/>
                <a:ea typeface="Akzidenz-Grotesk Bold"/>
                <a:cs typeface="Akzidenz-Grotesk Bold"/>
                <a:sym typeface="Akzidenz-Grotesk Bold"/>
              </a:rPr>
              <a:t>Visi</a:t>
            </a:r>
          </a:p>
        </p:txBody>
      </p:sp>
      <p:sp>
        <p:nvSpPr>
          <p:cNvPr id="10" name="TextBox 10"/>
          <p:cNvSpPr txBox="1"/>
          <p:nvPr/>
        </p:nvSpPr>
        <p:spPr>
          <a:xfrm>
            <a:off x="170382" y="6289675"/>
            <a:ext cx="17626202" cy="2710814"/>
          </a:xfrm>
          <a:prstGeom prst="rect">
            <a:avLst/>
          </a:prstGeom>
        </p:spPr>
        <p:txBody>
          <a:bodyPr lIns="0" tIns="0" rIns="0" bIns="0" rtlCol="0" anchor="t">
            <a:spAutoFit/>
          </a:bodyPr>
          <a:lstStyle/>
          <a:p>
            <a:pPr marL="777229" lvl="1" indent="-388614" algn="just">
              <a:lnSpc>
                <a:spcPts val="3599"/>
              </a:lnSpc>
              <a:buFont typeface="Arial"/>
              <a:buChar char="•"/>
            </a:pPr>
            <a:r>
              <a:rPr lang="en-US" sz="3599" i="1" spc="-71">
                <a:solidFill>
                  <a:srgbClr val="C1FF72"/>
                </a:solidFill>
                <a:latin typeface="Inter Italics"/>
                <a:ea typeface="Inter Italics"/>
                <a:cs typeface="Inter Italics"/>
                <a:sym typeface="Inter Italics"/>
              </a:rPr>
              <a:t>Memperjuangkan peranan penambang rakyat sebagai pilar ketahanan pangan Nasional melalui Koperasi Pertambang Rakyat Indonesia secara profesional dan berkelanjutan.</a:t>
            </a:r>
          </a:p>
          <a:p>
            <a:pPr marL="777229" lvl="1" indent="-388614" algn="just">
              <a:lnSpc>
                <a:spcPts val="3599"/>
              </a:lnSpc>
              <a:spcBef>
                <a:spcPct val="0"/>
              </a:spcBef>
              <a:buFont typeface="Arial"/>
              <a:buChar char="•"/>
            </a:pPr>
            <a:r>
              <a:rPr lang="en-US" sz="3599" i="1" spc="-71">
                <a:solidFill>
                  <a:srgbClr val="C1FF72"/>
                </a:solidFill>
                <a:latin typeface="Inter Italics"/>
                <a:ea typeface="Inter Italics"/>
                <a:cs typeface="Inter Italics"/>
                <a:sym typeface="Inter Italics"/>
              </a:rPr>
              <a:t>Meningkatkan Kesejahteraan rakyat penambang lockal dengan menjadi tuan diatas tanah ulayatnya sendiri.</a:t>
            </a:r>
          </a:p>
          <a:p>
            <a:pPr algn="just">
              <a:lnSpc>
                <a:spcPts val="3599"/>
              </a:lnSpc>
              <a:spcBef>
                <a:spcPct val="0"/>
              </a:spcBef>
            </a:pPr>
            <a:endParaRPr lang="en-US" sz="3599" i="1" spc="-71">
              <a:solidFill>
                <a:srgbClr val="C1FF72"/>
              </a:solidFill>
              <a:latin typeface="Inter Italics"/>
              <a:ea typeface="Inter Italics"/>
              <a:cs typeface="Inter Italics"/>
              <a:sym typeface="Inter Italics"/>
            </a:endParaRP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sndAc>
          <p:stSnd>
            <p:snd r:embed="rId2" name="camera.wav"/>
          </p:stSnd>
        </p:sndAc>
      </p:transition>
    </mc:Choice>
    <mc:Fallback>
      <p:transition spd="slow">
        <p:fade/>
        <p:sndAc>
          <p:stSnd>
            <p:snd r:embed="rId2" name="camera.wav"/>
          </p:stSnd>
        </p:sndAc>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CD0001"/>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47625" cy="10287000"/>
            <a:chOff x="0" y="0"/>
            <a:chExt cx="63500" cy="13716000"/>
          </a:xfrm>
        </p:grpSpPr>
        <p:pic>
          <p:nvPicPr>
            <p:cNvPr id="3" name="Picture 3"/>
            <p:cNvPicPr>
              <a:picLocks noChangeAspect="1"/>
            </p:cNvPicPr>
            <p:nvPr/>
          </p:nvPicPr>
          <p:blipFill>
            <a:blip r:embed="rId2"/>
            <a:srcRect l="49909" r="49909"/>
            <a:stretch>
              <a:fillRect/>
            </a:stretch>
          </p:blipFill>
          <p:spPr>
            <a:xfrm>
              <a:off x="0" y="0"/>
              <a:ext cx="63500" cy="13716000"/>
            </a:xfrm>
            <a:prstGeom prst="rect">
              <a:avLst/>
            </a:prstGeom>
          </p:spPr>
        </p:pic>
      </p:grpSp>
      <p:sp>
        <p:nvSpPr>
          <p:cNvPr id="4" name="TextBox 4"/>
          <p:cNvSpPr txBox="1"/>
          <p:nvPr/>
        </p:nvSpPr>
        <p:spPr>
          <a:xfrm>
            <a:off x="4159901" y="1047750"/>
            <a:ext cx="3183718" cy="209550"/>
          </a:xfrm>
          <a:prstGeom prst="rect">
            <a:avLst/>
          </a:prstGeom>
        </p:spPr>
        <p:txBody>
          <a:bodyPr lIns="0" tIns="0" rIns="0" bIns="0" rtlCol="0" anchor="t">
            <a:spAutoFit/>
          </a:bodyPr>
          <a:lstStyle/>
          <a:p>
            <a:pPr algn="l">
              <a:lnSpc>
                <a:spcPts val="1500"/>
              </a:lnSpc>
              <a:spcBef>
                <a:spcPct val="0"/>
              </a:spcBef>
            </a:pPr>
            <a:r>
              <a:rPr lang="en-US" sz="1500" i="1" spc="-30">
                <a:solidFill>
                  <a:srgbClr val="F6F6F6"/>
                </a:solidFill>
                <a:latin typeface="Inter Italics"/>
                <a:ea typeface="Inter Italics"/>
                <a:cs typeface="Inter Italics"/>
                <a:sym typeface="Inter Italics"/>
              </a:rPr>
              <a:t>Wardiere Inc.</a:t>
            </a:r>
          </a:p>
        </p:txBody>
      </p:sp>
      <p:sp>
        <p:nvSpPr>
          <p:cNvPr id="5" name="TextBox 5"/>
          <p:cNvSpPr txBox="1"/>
          <p:nvPr/>
        </p:nvSpPr>
        <p:spPr>
          <a:xfrm>
            <a:off x="14075582" y="1047750"/>
            <a:ext cx="3183718" cy="209550"/>
          </a:xfrm>
          <a:prstGeom prst="rect">
            <a:avLst/>
          </a:prstGeom>
        </p:spPr>
        <p:txBody>
          <a:bodyPr lIns="0" tIns="0" rIns="0" bIns="0" rtlCol="0" anchor="t">
            <a:spAutoFit/>
          </a:bodyPr>
          <a:lstStyle/>
          <a:p>
            <a:pPr algn="r">
              <a:lnSpc>
                <a:spcPts val="1500"/>
              </a:lnSpc>
              <a:spcBef>
                <a:spcPct val="0"/>
              </a:spcBef>
            </a:pPr>
            <a:r>
              <a:rPr lang="en-US" sz="1500" i="1" spc="-30">
                <a:solidFill>
                  <a:srgbClr val="F6F6F6"/>
                </a:solidFill>
                <a:latin typeface="Inter Italics"/>
                <a:ea typeface="Inter Italics"/>
                <a:cs typeface="Inter Italics"/>
                <a:sym typeface="Inter Italics"/>
              </a:rPr>
              <a:t>Template Presentation</a:t>
            </a:r>
          </a:p>
        </p:txBody>
      </p:sp>
      <p:sp>
        <p:nvSpPr>
          <p:cNvPr id="6" name="TextBox 6"/>
          <p:cNvSpPr txBox="1"/>
          <p:nvPr/>
        </p:nvSpPr>
        <p:spPr>
          <a:xfrm>
            <a:off x="355220" y="258444"/>
            <a:ext cx="11536523" cy="884556"/>
          </a:xfrm>
          <a:prstGeom prst="rect">
            <a:avLst/>
          </a:prstGeom>
        </p:spPr>
        <p:txBody>
          <a:bodyPr lIns="0" tIns="0" rIns="0" bIns="0" rtlCol="0" anchor="t">
            <a:spAutoFit/>
          </a:bodyPr>
          <a:lstStyle/>
          <a:p>
            <a:pPr algn="l">
              <a:lnSpc>
                <a:spcPts val="5700"/>
              </a:lnSpc>
            </a:pPr>
            <a:r>
              <a:rPr lang="en-US" sz="5700" b="1" spc="-114">
                <a:solidFill>
                  <a:srgbClr val="C1FF72"/>
                </a:solidFill>
                <a:latin typeface="Akzidenz-Grotesk Bold"/>
                <a:ea typeface="Akzidenz-Grotesk Bold"/>
                <a:cs typeface="Akzidenz-Grotesk Bold"/>
                <a:sym typeface="Akzidenz-Grotesk Bold"/>
              </a:rPr>
              <a:t>Pendahuluan dan Latar Belakang</a:t>
            </a:r>
          </a:p>
        </p:txBody>
      </p:sp>
      <p:sp>
        <p:nvSpPr>
          <p:cNvPr id="7" name="TextBox 7"/>
          <p:cNvSpPr txBox="1"/>
          <p:nvPr/>
        </p:nvSpPr>
        <p:spPr>
          <a:xfrm>
            <a:off x="355220" y="1651412"/>
            <a:ext cx="4050326" cy="964289"/>
          </a:xfrm>
          <a:prstGeom prst="rect">
            <a:avLst/>
          </a:prstGeom>
        </p:spPr>
        <p:txBody>
          <a:bodyPr lIns="0" tIns="0" rIns="0" bIns="0" rtlCol="0" anchor="t">
            <a:spAutoFit/>
          </a:bodyPr>
          <a:lstStyle/>
          <a:p>
            <a:pPr algn="l">
              <a:lnSpc>
                <a:spcPts val="6292"/>
              </a:lnSpc>
            </a:pPr>
            <a:r>
              <a:rPr lang="en-US" sz="6292" b="1" spc="-125">
                <a:solidFill>
                  <a:srgbClr val="F6F6F6"/>
                </a:solidFill>
                <a:latin typeface="Akzidenz-Grotesk Bold"/>
                <a:ea typeface="Akzidenz-Grotesk Bold"/>
                <a:cs typeface="Akzidenz-Grotesk Bold"/>
                <a:sym typeface="Akzidenz-Grotesk Bold"/>
              </a:rPr>
              <a:t>Logo</a:t>
            </a:r>
          </a:p>
        </p:txBody>
      </p:sp>
      <p:sp>
        <p:nvSpPr>
          <p:cNvPr id="8" name="Freeform 8"/>
          <p:cNvSpPr/>
          <p:nvPr/>
        </p:nvSpPr>
        <p:spPr>
          <a:xfrm>
            <a:off x="4703713" y="1651412"/>
            <a:ext cx="8342725" cy="8185315"/>
          </a:xfrm>
          <a:custGeom>
            <a:avLst/>
            <a:gdLst/>
            <a:ahLst/>
            <a:cxnLst/>
            <a:rect l="l" t="t" r="r" b="b"/>
            <a:pathLst>
              <a:path w="8342725" h="8185315">
                <a:moveTo>
                  <a:pt x="0" y="0"/>
                </a:moveTo>
                <a:lnTo>
                  <a:pt x="8342725" y="0"/>
                </a:lnTo>
                <a:lnTo>
                  <a:pt x="8342725" y="8185315"/>
                </a:lnTo>
                <a:lnTo>
                  <a:pt x="0" y="8185315"/>
                </a:lnTo>
                <a:lnTo>
                  <a:pt x="0" y="0"/>
                </a:lnTo>
                <a:close/>
              </a:path>
            </a:pathLst>
          </a:custGeom>
          <a:blipFill>
            <a:blip r:embed="rId3"/>
            <a:stretch>
              <a:fillRect/>
            </a:stretch>
          </a:blipFill>
        </p:spPr>
      </p:sp>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CD0001"/>
        </a:solidFill>
        <a:effectLst/>
      </p:bgPr>
    </p:bg>
    <p:spTree>
      <p:nvGrpSpPr>
        <p:cNvPr id="1" name=""/>
        <p:cNvGrpSpPr/>
        <p:nvPr/>
      </p:nvGrpSpPr>
      <p:grpSpPr>
        <a:xfrm>
          <a:off x="0" y="0"/>
          <a:ext cx="0" cy="0"/>
          <a:chOff x="0" y="0"/>
          <a:chExt cx="0" cy="0"/>
        </a:xfrm>
      </p:grpSpPr>
      <p:sp>
        <p:nvSpPr>
          <p:cNvPr id="2" name="Freeform 2"/>
          <p:cNvSpPr/>
          <p:nvPr/>
        </p:nvSpPr>
        <p:spPr>
          <a:xfrm>
            <a:off x="1570294" y="2308373"/>
            <a:ext cx="15147412" cy="7578323"/>
          </a:xfrm>
          <a:custGeom>
            <a:avLst/>
            <a:gdLst/>
            <a:ahLst/>
            <a:cxnLst/>
            <a:rect l="l" t="t" r="r" b="b"/>
            <a:pathLst>
              <a:path w="15147412" h="7578323">
                <a:moveTo>
                  <a:pt x="0" y="0"/>
                </a:moveTo>
                <a:lnTo>
                  <a:pt x="15147412" y="0"/>
                </a:lnTo>
                <a:lnTo>
                  <a:pt x="15147412" y="7578323"/>
                </a:lnTo>
                <a:lnTo>
                  <a:pt x="0" y="7578323"/>
                </a:lnTo>
                <a:lnTo>
                  <a:pt x="0" y="0"/>
                </a:lnTo>
                <a:close/>
              </a:path>
            </a:pathLst>
          </a:custGeom>
          <a:blipFill>
            <a:blip r:embed="rId3"/>
            <a:stretch>
              <a:fillRect r="-1923"/>
            </a:stretch>
          </a:blipFill>
        </p:spPr>
      </p:sp>
      <p:sp>
        <p:nvSpPr>
          <p:cNvPr id="3" name="TextBox 3"/>
          <p:cNvSpPr txBox="1"/>
          <p:nvPr/>
        </p:nvSpPr>
        <p:spPr>
          <a:xfrm>
            <a:off x="206738" y="252878"/>
            <a:ext cx="18081262" cy="2055495"/>
          </a:xfrm>
          <a:prstGeom prst="rect">
            <a:avLst/>
          </a:prstGeom>
        </p:spPr>
        <p:txBody>
          <a:bodyPr lIns="0" tIns="0" rIns="0" bIns="0" rtlCol="0" anchor="t">
            <a:spAutoFit/>
          </a:bodyPr>
          <a:lstStyle/>
          <a:p>
            <a:pPr algn="ctr">
              <a:lnSpc>
                <a:spcPts val="7300"/>
              </a:lnSpc>
            </a:pPr>
            <a:r>
              <a:rPr lang="en-US" sz="7300" b="1" spc="-146">
                <a:solidFill>
                  <a:srgbClr val="F6F6F6"/>
                </a:solidFill>
                <a:latin typeface="Akzidenz-Grotesk Bold"/>
                <a:ea typeface="Akzidenz-Grotesk Bold"/>
                <a:cs typeface="Akzidenz-Grotesk Bold"/>
                <a:sym typeface="Akzidenz-Grotesk Bold"/>
              </a:rPr>
              <a:t>Struktur Organisasi Koperasi</a:t>
            </a:r>
          </a:p>
          <a:p>
            <a:pPr algn="ctr">
              <a:lnSpc>
                <a:spcPts val="7300"/>
              </a:lnSpc>
            </a:pPr>
            <a:r>
              <a:rPr lang="en-US" sz="7300" b="1" spc="-146">
                <a:solidFill>
                  <a:srgbClr val="F6F6F6"/>
                </a:solidFill>
                <a:latin typeface="Akzidenz-Grotesk Bold"/>
                <a:ea typeface="Akzidenz-Grotesk Bold"/>
                <a:cs typeface="Akzidenz-Grotesk Bold"/>
                <a:sym typeface="Akzidenz-Grotesk Bold"/>
              </a:rPr>
              <a:t>Rapat Anggota 1</a:t>
            </a:r>
          </a:p>
        </p:txBody>
      </p:sp>
      <p:sp>
        <p:nvSpPr>
          <p:cNvPr id="4" name="TextBox 4"/>
          <p:cNvSpPr txBox="1"/>
          <p:nvPr/>
        </p:nvSpPr>
        <p:spPr>
          <a:xfrm>
            <a:off x="1028700" y="9048750"/>
            <a:ext cx="3290875" cy="209550"/>
          </a:xfrm>
          <a:prstGeom prst="rect">
            <a:avLst/>
          </a:prstGeom>
        </p:spPr>
        <p:txBody>
          <a:bodyPr lIns="0" tIns="0" rIns="0" bIns="0" rtlCol="0" anchor="t">
            <a:spAutoFit/>
          </a:bodyPr>
          <a:lstStyle/>
          <a:p>
            <a:pPr algn="l">
              <a:lnSpc>
                <a:spcPts val="1500"/>
              </a:lnSpc>
              <a:spcBef>
                <a:spcPct val="0"/>
              </a:spcBef>
            </a:pPr>
            <a:r>
              <a:rPr lang="en-US" sz="1500" i="1" spc="-30">
                <a:solidFill>
                  <a:srgbClr val="F6F6F6"/>
                </a:solidFill>
                <a:latin typeface="Inter Italics"/>
                <a:ea typeface="Inter Italics"/>
                <a:cs typeface="Inter Italics"/>
                <a:sym typeface="Inter Italics"/>
              </a:rPr>
              <a:t>Koperasi Indonesia</a:t>
            </a:r>
          </a:p>
        </p:txBody>
      </p:sp>
      <p:sp>
        <p:nvSpPr>
          <p:cNvPr id="5" name="TextBox 5"/>
          <p:cNvSpPr txBox="1"/>
          <p:nvPr/>
        </p:nvSpPr>
        <p:spPr>
          <a:xfrm>
            <a:off x="1028700" y="1047750"/>
            <a:ext cx="3183718" cy="209550"/>
          </a:xfrm>
          <a:prstGeom prst="rect">
            <a:avLst/>
          </a:prstGeom>
        </p:spPr>
        <p:txBody>
          <a:bodyPr lIns="0" tIns="0" rIns="0" bIns="0" rtlCol="0" anchor="t">
            <a:spAutoFit/>
          </a:bodyPr>
          <a:lstStyle/>
          <a:p>
            <a:pPr algn="l">
              <a:lnSpc>
                <a:spcPts val="1500"/>
              </a:lnSpc>
              <a:spcBef>
                <a:spcPct val="0"/>
              </a:spcBef>
            </a:pPr>
            <a:r>
              <a:rPr lang="en-US" sz="1500" i="1" spc="-30">
                <a:solidFill>
                  <a:srgbClr val="F6F6F6"/>
                </a:solidFill>
                <a:latin typeface="Inter Italics"/>
                <a:ea typeface="Inter Italics"/>
                <a:cs typeface="Inter Italics"/>
                <a:sym typeface="Inter Italics"/>
              </a:rPr>
              <a:t>Wardiere Inc.</a:t>
            </a:r>
          </a:p>
        </p:txBody>
      </p:sp>
      <p:sp>
        <p:nvSpPr>
          <p:cNvPr id="6" name="TextBox 6"/>
          <p:cNvSpPr txBox="1"/>
          <p:nvPr/>
        </p:nvSpPr>
        <p:spPr>
          <a:xfrm>
            <a:off x="14075582" y="1047750"/>
            <a:ext cx="3183718" cy="209550"/>
          </a:xfrm>
          <a:prstGeom prst="rect">
            <a:avLst/>
          </a:prstGeom>
        </p:spPr>
        <p:txBody>
          <a:bodyPr lIns="0" tIns="0" rIns="0" bIns="0" rtlCol="0" anchor="t">
            <a:spAutoFit/>
          </a:bodyPr>
          <a:lstStyle/>
          <a:p>
            <a:pPr algn="r">
              <a:lnSpc>
                <a:spcPts val="1500"/>
              </a:lnSpc>
              <a:spcBef>
                <a:spcPct val="0"/>
              </a:spcBef>
            </a:pPr>
            <a:r>
              <a:rPr lang="en-US" sz="1500" i="1" spc="-30">
                <a:solidFill>
                  <a:srgbClr val="F6F6F6"/>
                </a:solidFill>
                <a:latin typeface="Inter Italics"/>
                <a:ea typeface="Inter Italics"/>
                <a:cs typeface="Inter Italics"/>
                <a:sym typeface="Inter Italics"/>
              </a:rPr>
              <a:t>Template Presentation</a:t>
            </a:r>
          </a:p>
        </p:txBody>
      </p:sp>
    </p:spTree>
  </p:cSld>
  <p:clrMapOvr>
    <a:masterClrMapping/>
  </p:clrMapOvr>
  <mc:AlternateContent xmlns:mc="http://schemas.openxmlformats.org/markup-compatibility/2006">
    <mc:Choice xmlns:p14="http://schemas.microsoft.com/office/powerpoint/2010/main" Requires="p14">
      <p:transition spd="slow" p14:dur="1500">
        <p:split orient="vert"/>
        <p:sndAc>
          <p:stSnd>
            <p:snd r:embed="rId2" name="hammer.wav"/>
          </p:stSnd>
        </p:sndAc>
      </p:transition>
    </mc:Choice>
    <mc:Fallback>
      <p:transition spd="slow">
        <p:split orient="vert"/>
        <p:sndAc>
          <p:stSnd>
            <p:snd r:embed="rId2" name="hammer.wav"/>
          </p:stSnd>
        </p:sndAc>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CD0001"/>
        </a:solidFill>
        <a:effectLst/>
      </p:bgPr>
    </p:bg>
    <p:spTree>
      <p:nvGrpSpPr>
        <p:cNvPr id="1" name=""/>
        <p:cNvGrpSpPr/>
        <p:nvPr/>
      </p:nvGrpSpPr>
      <p:grpSpPr>
        <a:xfrm>
          <a:off x="0" y="0"/>
          <a:ext cx="0" cy="0"/>
          <a:chOff x="0" y="0"/>
          <a:chExt cx="0" cy="0"/>
        </a:xfrm>
      </p:grpSpPr>
      <p:sp>
        <p:nvSpPr>
          <p:cNvPr id="2" name="Freeform 2"/>
          <p:cNvSpPr/>
          <p:nvPr/>
        </p:nvSpPr>
        <p:spPr>
          <a:xfrm>
            <a:off x="1633285" y="2308373"/>
            <a:ext cx="15021429" cy="7708365"/>
          </a:xfrm>
          <a:custGeom>
            <a:avLst/>
            <a:gdLst/>
            <a:ahLst/>
            <a:cxnLst/>
            <a:rect l="l" t="t" r="r" b="b"/>
            <a:pathLst>
              <a:path w="15021429" h="7708365">
                <a:moveTo>
                  <a:pt x="0" y="0"/>
                </a:moveTo>
                <a:lnTo>
                  <a:pt x="15021430" y="0"/>
                </a:lnTo>
                <a:lnTo>
                  <a:pt x="15021430" y="7708365"/>
                </a:lnTo>
                <a:lnTo>
                  <a:pt x="0" y="7708365"/>
                </a:lnTo>
                <a:lnTo>
                  <a:pt x="0" y="0"/>
                </a:lnTo>
                <a:close/>
              </a:path>
            </a:pathLst>
          </a:custGeom>
          <a:blipFill>
            <a:blip r:embed="rId3"/>
            <a:stretch>
              <a:fillRect/>
            </a:stretch>
          </a:blipFill>
        </p:spPr>
      </p:sp>
      <p:sp>
        <p:nvSpPr>
          <p:cNvPr id="3" name="TextBox 3"/>
          <p:cNvSpPr txBox="1"/>
          <p:nvPr/>
        </p:nvSpPr>
        <p:spPr>
          <a:xfrm>
            <a:off x="206738" y="252878"/>
            <a:ext cx="18081262" cy="2055495"/>
          </a:xfrm>
          <a:prstGeom prst="rect">
            <a:avLst/>
          </a:prstGeom>
        </p:spPr>
        <p:txBody>
          <a:bodyPr lIns="0" tIns="0" rIns="0" bIns="0" rtlCol="0" anchor="t">
            <a:spAutoFit/>
          </a:bodyPr>
          <a:lstStyle/>
          <a:p>
            <a:pPr algn="ctr">
              <a:lnSpc>
                <a:spcPts val="7300"/>
              </a:lnSpc>
            </a:pPr>
            <a:r>
              <a:rPr lang="en-US" sz="7300" b="1" spc="-146">
                <a:solidFill>
                  <a:srgbClr val="F6F6F6"/>
                </a:solidFill>
                <a:latin typeface="Akzidenz-Grotesk Bold"/>
                <a:ea typeface="Akzidenz-Grotesk Bold"/>
                <a:cs typeface="Akzidenz-Grotesk Bold"/>
                <a:sym typeface="Akzidenz-Grotesk Bold"/>
              </a:rPr>
              <a:t>Struktur Organisasi Koperasi</a:t>
            </a:r>
          </a:p>
          <a:p>
            <a:pPr algn="ctr">
              <a:lnSpc>
                <a:spcPts val="7300"/>
              </a:lnSpc>
            </a:pPr>
            <a:r>
              <a:rPr lang="en-US" sz="7300" b="1" spc="-146">
                <a:solidFill>
                  <a:srgbClr val="F6F6F6"/>
                </a:solidFill>
                <a:latin typeface="Akzidenz-Grotesk Bold"/>
                <a:ea typeface="Akzidenz-Grotesk Bold"/>
                <a:cs typeface="Akzidenz-Grotesk Bold"/>
                <a:sym typeface="Akzidenz-Grotesk Bold"/>
              </a:rPr>
              <a:t>Notulen Rapat 1</a:t>
            </a: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sndAc>
          <p:stSnd>
            <p:snd r:embed="rId2" name="laser.wav"/>
          </p:stSnd>
        </p:sndAc>
      </p:transition>
    </mc:Choice>
    <mc:Fallback>
      <p:transition spd="slow">
        <p:fade/>
        <p:sndAc>
          <p:stSnd>
            <p:snd r:embed="rId2" name="laser.wav"/>
          </p:stSnd>
        </p:sndAc>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CD0001"/>
        </a:solidFill>
        <a:effectLst/>
      </p:bgPr>
    </p:bg>
    <p:spTree>
      <p:nvGrpSpPr>
        <p:cNvPr id="1" name=""/>
        <p:cNvGrpSpPr/>
        <p:nvPr/>
      </p:nvGrpSpPr>
      <p:grpSpPr>
        <a:xfrm>
          <a:off x="0" y="0"/>
          <a:ext cx="0" cy="0"/>
          <a:chOff x="0" y="0"/>
          <a:chExt cx="0" cy="0"/>
        </a:xfrm>
      </p:grpSpPr>
      <p:sp>
        <p:nvSpPr>
          <p:cNvPr id="2" name="Freeform 2"/>
          <p:cNvSpPr/>
          <p:nvPr/>
        </p:nvSpPr>
        <p:spPr>
          <a:xfrm>
            <a:off x="1028700" y="2790694"/>
            <a:ext cx="16230600" cy="6836200"/>
          </a:xfrm>
          <a:custGeom>
            <a:avLst/>
            <a:gdLst/>
            <a:ahLst/>
            <a:cxnLst/>
            <a:rect l="l" t="t" r="r" b="b"/>
            <a:pathLst>
              <a:path w="16230600" h="6836200">
                <a:moveTo>
                  <a:pt x="0" y="0"/>
                </a:moveTo>
                <a:lnTo>
                  <a:pt x="16230600" y="0"/>
                </a:lnTo>
                <a:lnTo>
                  <a:pt x="16230600" y="6836200"/>
                </a:lnTo>
                <a:lnTo>
                  <a:pt x="0" y="6836200"/>
                </a:lnTo>
                <a:lnTo>
                  <a:pt x="0" y="0"/>
                </a:lnTo>
                <a:close/>
              </a:path>
            </a:pathLst>
          </a:custGeom>
          <a:blipFill>
            <a:blip r:embed="rId3"/>
            <a:stretch>
              <a:fillRect/>
            </a:stretch>
          </a:blipFill>
        </p:spPr>
      </p:sp>
      <p:sp>
        <p:nvSpPr>
          <p:cNvPr id="3" name="TextBox 3"/>
          <p:cNvSpPr txBox="1"/>
          <p:nvPr/>
        </p:nvSpPr>
        <p:spPr>
          <a:xfrm>
            <a:off x="206738" y="252878"/>
            <a:ext cx="18081262" cy="2055495"/>
          </a:xfrm>
          <a:prstGeom prst="rect">
            <a:avLst/>
          </a:prstGeom>
        </p:spPr>
        <p:txBody>
          <a:bodyPr lIns="0" tIns="0" rIns="0" bIns="0" rtlCol="0" anchor="t">
            <a:spAutoFit/>
          </a:bodyPr>
          <a:lstStyle/>
          <a:p>
            <a:pPr algn="ctr">
              <a:lnSpc>
                <a:spcPts val="7300"/>
              </a:lnSpc>
            </a:pPr>
            <a:r>
              <a:rPr lang="en-US" sz="7300" b="1" spc="-146">
                <a:solidFill>
                  <a:srgbClr val="F6F6F6"/>
                </a:solidFill>
                <a:latin typeface="Akzidenz-Grotesk Bold"/>
                <a:ea typeface="Akzidenz-Grotesk Bold"/>
                <a:cs typeface="Akzidenz-Grotesk Bold"/>
                <a:sym typeface="Akzidenz-Grotesk Bold"/>
              </a:rPr>
              <a:t>Struktur Organisasi Koperasi</a:t>
            </a:r>
          </a:p>
          <a:p>
            <a:pPr algn="ctr">
              <a:lnSpc>
                <a:spcPts val="7300"/>
              </a:lnSpc>
            </a:pPr>
            <a:r>
              <a:rPr lang="en-US" sz="7300" b="1" spc="-146">
                <a:solidFill>
                  <a:srgbClr val="F6F6F6"/>
                </a:solidFill>
                <a:latin typeface="Akzidenz-Grotesk Bold"/>
                <a:ea typeface="Akzidenz-Grotesk Bold"/>
                <a:cs typeface="Akzidenz-Grotesk Bold"/>
                <a:sym typeface="Akzidenz-Grotesk Bold"/>
              </a:rPr>
              <a:t>Dokumentasi Rapat 1</a:t>
            </a:r>
          </a:p>
        </p:txBody>
      </p:sp>
    </p:spTree>
  </p:cSld>
  <p:clrMapOvr>
    <a:masterClrMapping/>
  </p:clrMapOvr>
  <mc:AlternateContent xmlns:mc="http://schemas.openxmlformats.org/markup-compatibility/2006">
    <mc:Choice xmlns:p14="http://schemas.microsoft.com/office/powerpoint/2010/main" Requires="p14">
      <p:transition spd="slow" p14:dur="1600">
        <p:blinds dir="vert"/>
        <p:sndAc>
          <p:stSnd>
            <p:snd r:embed="rId2" name="camera.wav"/>
          </p:stSnd>
        </p:sndAc>
      </p:transition>
    </mc:Choice>
    <mc:Fallback>
      <p:transition spd="slow">
        <p:blinds dir="vert"/>
        <p:sndAc>
          <p:stSnd>
            <p:snd r:embed="rId2" name="camera.wav"/>
          </p:stSnd>
        </p:sndAc>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CD0001"/>
        </a:solidFill>
        <a:effectLst/>
      </p:bgPr>
    </p:bg>
    <p:spTree>
      <p:nvGrpSpPr>
        <p:cNvPr id="1" name=""/>
        <p:cNvGrpSpPr/>
        <p:nvPr/>
      </p:nvGrpSpPr>
      <p:grpSpPr>
        <a:xfrm>
          <a:off x="0" y="0"/>
          <a:ext cx="0" cy="0"/>
          <a:chOff x="0" y="0"/>
          <a:chExt cx="0" cy="0"/>
        </a:xfrm>
      </p:grpSpPr>
      <p:sp>
        <p:nvSpPr>
          <p:cNvPr id="2" name="Freeform 2"/>
          <p:cNvSpPr/>
          <p:nvPr/>
        </p:nvSpPr>
        <p:spPr>
          <a:xfrm>
            <a:off x="2089403" y="1842496"/>
            <a:ext cx="12996871" cy="8231921"/>
          </a:xfrm>
          <a:custGeom>
            <a:avLst/>
            <a:gdLst/>
            <a:ahLst/>
            <a:cxnLst/>
            <a:rect l="l" t="t" r="r" b="b"/>
            <a:pathLst>
              <a:path w="12996871" h="8231921">
                <a:moveTo>
                  <a:pt x="0" y="0"/>
                </a:moveTo>
                <a:lnTo>
                  <a:pt x="12996871" y="0"/>
                </a:lnTo>
                <a:lnTo>
                  <a:pt x="12996871" y="8231921"/>
                </a:lnTo>
                <a:lnTo>
                  <a:pt x="0" y="8231921"/>
                </a:lnTo>
                <a:lnTo>
                  <a:pt x="0" y="0"/>
                </a:lnTo>
                <a:close/>
              </a:path>
            </a:pathLst>
          </a:custGeom>
          <a:blipFill>
            <a:blip r:embed="rId3"/>
            <a:stretch>
              <a:fillRect/>
            </a:stretch>
          </a:blipFill>
        </p:spPr>
      </p:sp>
      <p:sp>
        <p:nvSpPr>
          <p:cNvPr id="3" name="TextBox 3"/>
          <p:cNvSpPr txBox="1"/>
          <p:nvPr/>
        </p:nvSpPr>
        <p:spPr>
          <a:xfrm>
            <a:off x="1572931" y="205379"/>
            <a:ext cx="14383851" cy="1637118"/>
          </a:xfrm>
          <a:prstGeom prst="rect">
            <a:avLst/>
          </a:prstGeom>
        </p:spPr>
        <p:txBody>
          <a:bodyPr lIns="0" tIns="0" rIns="0" bIns="0" rtlCol="0" anchor="t">
            <a:spAutoFit/>
          </a:bodyPr>
          <a:lstStyle/>
          <a:p>
            <a:pPr algn="ctr">
              <a:lnSpc>
                <a:spcPts val="5807"/>
              </a:lnSpc>
            </a:pPr>
            <a:r>
              <a:rPr lang="en-US" sz="5807" b="1" spc="-116">
                <a:solidFill>
                  <a:srgbClr val="F6F6F6"/>
                </a:solidFill>
                <a:latin typeface="Akzidenz-Grotesk Bold"/>
                <a:ea typeface="Akzidenz-Grotesk Bold"/>
                <a:cs typeface="Akzidenz-Grotesk Bold"/>
                <a:sym typeface="Akzidenz-Grotesk Bold"/>
              </a:rPr>
              <a:t>Struktur Organisasi Koperasi</a:t>
            </a:r>
          </a:p>
          <a:p>
            <a:pPr algn="ctr">
              <a:lnSpc>
                <a:spcPts val="5807"/>
              </a:lnSpc>
            </a:pPr>
            <a:r>
              <a:rPr lang="en-US" sz="5807" b="1" spc="-116">
                <a:solidFill>
                  <a:srgbClr val="F6F6F6"/>
                </a:solidFill>
                <a:latin typeface="Akzidenz-Grotesk Bold"/>
                <a:ea typeface="Akzidenz-Grotesk Bold"/>
                <a:cs typeface="Akzidenz-Grotesk Bold"/>
                <a:sym typeface="Akzidenz-Grotesk Bold"/>
              </a:rPr>
              <a:t>Rapat Anggota 2</a:t>
            </a:r>
          </a:p>
        </p:txBody>
      </p:sp>
    </p:spTree>
  </p:cSld>
  <p:clrMapOvr>
    <a:masterClrMapping/>
  </p:clrMapOvr>
  <mc:AlternateContent xmlns:mc="http://schemas.openxmlformats.org/markup-compatibility/2006">
    <mc:Choice xmlns:p14="http://schemas.microsoft.com/office/powerpoint/2010/main" Requires="p14">
      <p:transition spd="slow" p14:dur="2000">
        <p:sndAc>
          <p:stSnd>
            <p:snd r:embed="rId2" name="suction.wav"/>
          </p:stSnd>
        </p:sndAc>
      </p:transition>
    </mc:Choice>
    <mc:Fallback>
      <p:transition spd="slow">
        <p:sndAc>
          <p:stSnd>
            <p:snd r:embed="rId2" name="suction.wav"/>
          </p:stSnd>
        </p:sndAc>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CD0001"/>
        </a:solidFill>
        <a:effectLst/>
      </p:bgPr>
    </p:bg>
    <p:spTree>
      <p:nvGrpSpPr>
        <p:cNvPr id="1" name=""/>
        <p:cNvGrpSpPr/>
        <p:nvPr/>
      </p:nvGrpSpPr>
      <p:grpSpPr>
        <a:xfrm>
          <a:off x="0" y="0"/>
          <a:ext cx="0" cy="0"/>
          <a:chOff x="0" y="0"/>
          <a:chExt cx="0" cy="0"/>
        </a:xfrm>
      </p:grpSpPr>
      <p:sp>
        <p:nvSpPr>
          <p:cNvPr id="2" name="Freeform 2"/>
          <p:cNvSpPr/>
          <p:nvPr/>
        </p:nvSpPr>
        <p:spPr>
          <a:xfrm>
            <a:off x="1572931" y="2316086"/>
            <a:ext cx="15122691" cy="7640315"/>
          </a:xfrm>
          <a:custGeom>
            <a:avLst/>
            <a:gdLst/>
            <a:ahLst/>
            <a:cxnLst/>
            <a:rect l="l" t="t" r="r" b="b"/>
            <a:pathLst>
              <a:path w="15122691" h="7640315">
                <a:moveTo>
                  <a:pt x="0" y="0"/>
                </a:moveTo>
                <a:lnTo>
                  <a:pt x="15122692" y="0"/>
                </a:lnTo>
                <a:lnTo>
                  <a:pt x="15122692" y="7640315"/>
                </a:lnTo>
                <a:lnTo>
                  <a:pt x="0" y="7640315"/>
                </a:lnTo>
                <a:lnTo>
                  <a:pt x="0" y="0"/>
                </a:lnTo>
                <a:close/>
              </a:path>
            </a:pathLst>
          </a:custGeom>
          <a:blipFill>
            <a:blip r:embed="rId3"/>
            <a:stretch>
              <a:fillRect/>
            </a:stretch>
          </a:blipFill>
        </p:spPr>
      </p:sp>
      <p:sp>
        <p:nvSpPr>
          <p:cNvPr id="3" name="TextBox 3"/>
          <p:cNvSpPr txBox="1"/>
          <p:nvPr/>
        </p:nvSpPr>
        <p:spPr>
          <a:xfrm>
            <a:off x="1572931" y="205379"/>
            <a:ext cx="14383851" cy="1637118"/>
          </a:xfrm>
          <a:prstGeom prst="rect">
            <a:avLst/>
          </a:prstGeom>
        </p:spPr>
        <p:txBody>
          <a:bodyPr lIns="0" tIns="0" rIns="0" bIns="0" rtlCol="0" anchor="t">
            <a:spAutoFit/>
          </a:bodyPr>
          <a:lstStyle/>
          <a:p>
            <a:pPr algn="ctr">
              <a:lnSpc>
                <a:spcPts val="5807"/>
              </a:lnSpc>
            </a:pPr>
            <a:r>
              <a:rPr lang="en-US" sz="5807" b="1" spc="-116">
                <a:solidFill>
                  <a:srgbClr val="F6F6F6"/>
                </a:solidFill>
                <a:latin typeface="Akzidenz-Grotesk Bold"/>
                <a:ea typeface="Akzidenz-Grotesk Bold"/>
                <a:cs typeface="Akzidenz-Grotesk Bold"/>
                <a:sym typeface="Akzidenz-Grotesk Bold"/>
              </a:rPr>
              <a:t>Struktur Organisasi Koperasi</a:t>
            </a:r>
          </a:p>
          <a:p>
            <a:pPr algn="ctr">
              <a:lnSpc>
                <a:spcPts val="5807"/>
              </a:lnSpc>
            </a:pPr>
            <a:r>
              <a:rPr lang="en-US" sz="5807" b="1" spc="-116">
                <a:solidFill>
                  <a:srgbClr val="F6F6F6"/>
                </a:solidFill>
                <a:latin typeface="Akzidenz-Grotesk Bold"/>
                <a:ea typeface="Akzidenz-Grotesk Bold"/>
                <a:cs typeface="Akzidenz-Grotesk Bold"/>
                <a:sym typeface="Akzidenz-Grotesk Bold"/>
              </a:rPr>
              <a:t>Notulen Rapat 2</a:t>
            </a:r>
          </a:p>
        </p:txBody>
      </p:sp>
    </p:spTree>
  </p:cSld>
  <p:clrMapOvr>
    <a:masterClrMapping/>
  </p:clrMapOvr>
  <p:transition spd="slow">
    <p:randomBar dir="vert"/>
    <p:sndAc>
      <p:stSnd>
        <p:snd r:embed="rId2" name="wind.wav"/>
      </p:stSnd>
    </p:sndAc>
  </p:transition>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CD0001"/>
        </a:solidFill>
        <a:effectLst/>
      </p:bgPr>
    </p:bg>
    <p:spTree>
      <p:nvGrpSpPr>
        <p:cNvPr id="1" name=""/>
        <p:cNvGrpSpPr/>
        <p:nvPr/>
      </p:nvGrpSpPr>
      <p:grpSpPr>
        <a:xfrm>
          <a:off x="0" y="0"/>
          <a:ext cx="0" cy="0"/>
          <a:chOff x="0" y="0"/>
          <a:chExt cx="0" cy="0"/>
        </a:xfrm>
      </p:grpSpPr>
      <p:sp>
        <p:nvSpPr>
          <p:cNvPr id="2" name="Freeform 2"/>
          <p:cNvSpPr/>
          <p:nvPr/>
        </p:nvSpPr>
        <p:spPr>
          <a:xfrm>
            <a:off x="1572931" y="2139849"/>
            <a:ext cx="14383851" cy="7758446"/>
          </a:xfrm>
          <a:custGeom>
            <a:avLst/>
            <a:gdLst/>
            <a:ahLst/>
            <a:cxnLst/>
            <a:rect l="l" t="t" r="r" b="b"/>
            <a:pathLst>
              <a:path w="14383851" h="7758446">
                <a:moveTo>
                  <a:pt x="0" y="0"/>
                </a:moveTo>
                <a:lnTo>
                  <a:pt x="14383851" y="0"/>
                </a:lnTo>
                <a:lnTo>
                  <a:pt x="14383851" y="7758446"/>
                </a:lnTo>
                <a:lnTo>
                  <a:pt x="0" y="7758446"/>
                </a:lnTo>
                <a:lnTo>
                  <a:pt x="0" y="0"/>
                </a:lnTo>
                <a:close/>
              </a:path>
            </a:pathLst>
          </a:custGeom>
          <a:blipFill>
            <a:blip r:embed="rId3"/>
            <a:stretch>
              <a:fillRect/>
            </a:stretch>
          </a:blipFill>
        </p:spPr>
      </p:sp>
      <p:sp>
        <p:nvSpPr>
          <p:cNvPr id="3" name="TextBox 3"/>
          <p:cNvSpPr txBox="1"/>
          <p:nvPr/>
        </p:nvSpPr>
        <p:spPr>
          <a:xfrm>
            <a:off x="1572931" y="205379"/>
            <a:ext cx="14383851" cy="1637118"/>
          </a:xfrm>
          <a:prstGeom prst="rect">
            <a:avLst/>
          </a:prstGeom>
        </p:spPr>
        <p:txBody>
          <a:bodyPr lIns="0" tIns="0" rIns="0" bIns="0" rtlCol="0" anchor="t">
            <a:spAutoFit/>
          </a:bodyPr>
          <a:lstStyle/>
          <a:p>
            <a:pPr algn="ctr">
              <a:lnSpc>
                <a:spcPts val="5807"/>
              </a:lnSpc>
            </a:pPr>
            <a:r>
              <a:rPr lang="en-US" sz="5807" b="1" spc="-116">
                <a:solidFill>
                  <a:srgbClr val="F6F6F6"/>
                </a:solidFill>
                <a:latin typeface="Akzidenz-Grotesk Bold"/>
                <a:ea typeface="Akzidenz-Grotesk Bold"/>
                <a:cs typeface="Akzidenz-Grotesk Bold"/>
                <a:sym typeface="Akzidenz-Grotesk Bold"/>
              </a:rPr>
              <a:t>Struktur Organisasi Koperasi</a:t>
            </a:r>
          </a:p>
          <a:p>
            <a:pPr algn="ctr">
              <a:lnSpc>
                <a:spcPts val="5807"/>
              </a:lnSpc>
            </a:pPr>
            <a:r>
              <a:rPr lang="en-US" sz="5807" b="1" spc="-116">
                <a:solidFill>
                  <a:srgbClr val="F6F6F6"/>
                </a:solidFill>
                <a:latin typeface="Akzidenz-Grotesk Bold"/>
                <a:ea typeface="Akzidenz-Grotesk Bold"/>
                <a:cs typeface="Akzidenz-Grotesk Bold"/>
                <a:sym typeface="Akzidenz-Grotesk Bold"/>
              </a:rPr>
              <a:t>Dokumentasi Rapat 2</a:t>
            </a:r>
          </a:p>
        </p:txBody>
      </p:sp>
    </p:spTree>
  </p:cSld>
  <p:clrMapOvr>
    <a:masterClrMapping/>
  </p:clrMapOvr>
  <mc:AlternateContent xmlns:mc="http://schemas.openxmlformats.org/markup-compatibility/2006">
    <mc:Choice xmlns:p14="http://schemas.microsoft.com/office/powerpoint/2010/main" Requires="p14">
      <p:transition spd="slow" p14:dur="1500">
        <p:random/>
        <p:sndAc>
          <p:stSnd>
            <p:snd r:embed="rId2" name="camera.wav"/>
          </p:stSnd>
        </p:sndAc>
      </p:transition>
    </mc:Choice>
    <mc:Fallback>
      <p:transition spd="slow">
        <p:random/>
        <p:sndAc>
          <p:stSnd>
            <p:snd r:embed="rId2" name="camera.wav"/>
          </p:stSnd>
        </p:sndAc>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CD0001"/>
        </a:solidFill>
        <a:effectLst/>
      </p:bgPr>
    </p:bg>
    <p:spTree>
      <p:nvGrpSpPr>
        <p:cNvPr id="1" name=""/>
        <p:cNvGrpSpPr/>
        <p:nvPr/>
      </p:nvGrpSpPr>
      <p:grpSpPr>
        <a:xfrm>
          <a:off x="0" y="0"/>
          <a:ext cx="0" cy="0"/>
          <a:chOff x="0" y="0"/>
          <a:chExt cx="0" cy="0"/>
        </a:xfrm>
      </p:grpSpPr>
      <p:sp>
        <p:nvSpPr>
          <p:cNvPr id="2" name="Freeform 2"/>
          <p:cNvSpPr/>
          <p:nvPr/>
        </p:nvSpPr>
        <p:spPr>
          <a:xfrm>
            <a:off x="1572931" y="1028700"/>
            <a:ext cx="14130147" cy="9048862"/>
          </a:xfrm>
          <a:custGeom>
            <a:avLst/>
            <a:gdLst/>
            <a:ahLst/>
            <a:cxnLst/>
            <a:rect l="l" t="t" r="r" b="b"/>
            <a:pathLst>
              <a:path w="14130147" h="9048862">
                <a:moveTo>
                  <a:pt x="0" y="0"/>
                </a:moveTo>
                <a:lnTo>
                  <a:pt x="14130147" y="0"/>
                </a:lnTo>
                <a:lnTo>
                  <a:pt x="14130147" y="9048862"/>
                </a:lnTo>
                <a:lnTo>
                  <a:pt x="0" y="9048862"/>
                </a:lnTo>
                <a:lnTo>
                  <a:pt x="0" y="0"/>
                </a:lnTo>
                <a:close/>
              </a:path>
            </a:pathLst>
          </a:custGeom>
          <a:blipFill>
            <a:blip r:embed="rId3"/>
            <a:stretch>
              <a:fillRect/>
            </a:stretch>
          </a:blipFill>
        </p:spPr>
      </p:sp>
      <p:sp>
        <p:nvSpPr>
          <p:cNvPr id="3" name="TextBox 3"/>
          <p:cNvSpPr txBox="1"/>
          <p:nvPr/>
        </p:nvSpPr>
        <p:spPr>
          <a:xfrm>
            <a:off x="1572931" y="205379"/>
            <a:ext cx="14383851" cy="839019"/>
          </a:xfrm>
          <a:prstGeom prst="rect">
            <a:avLst/>
          </a:prstGeom>
        </p:spPr>
        <p:txBody>
          <a:bodyPr lIns="0" tIns="0" rIns="0" bIns="0" rtlCol="0" anchor="t">
            <a:spAutoFit/>
          </a:bodyPr>
          <a:lstStyle/>
          <a:p>
            <a:pPr algn="ctr">
              <a:lnSpc>
                <a:spcPts val="5407"/>
              </a:lnSpc>
            </a:pPr>
            <a:r>
              <a:rPr lang="en-US" sz="5407" b="1" spc="-108">
                <a:solidFill>
                  <a:srgbClr val="F6F6F6"/>
                </a:solidFill>
                <a:latin typeface="Akzidenz-Grotesk Bold"/>
                <a:ea typeface="Akzidenz-Grotesk Bold"/>
                <a:cs typeface="Akzidenz-Grotesk Bold"/>
                <a:sym typeface="Akzidenz-Grotesk Bold"/>
              </a:rPr>
              <a:t>Struktur Organisasi Koperasi </a:t>
            </a:r>
          </a:p>
        </p:txBody>
      </p:sp>
    </p:spTree>
  </p:cSld>
  <p:clrMapOvr>
    <a:masterClrMapping/>
  </p:clrMapOvr>
  <mc:AlternateContent xmlns:mc="http://schemas.openxmlformats.org/markup-compatibility/2006">
    <mc:Choice xmlns:p14="http://schemas.microsoft.com/office/powerpoint/2010/main" Requires="p14">
      <p:transition spd="slow" p14:dur="1500">
        <p:random/>
        <p:sndAc>
          <p:stSnd>
            <p:snd r:embed="rId2" name="cashreg.wav"/>
          </p:stSnd>
        </p:sndAc>
      </p:transition>
    </mc:Choice>
    <mc:Fallback>
      <p:transition spd="slow">
        <p:random/>
        <p:sndAc>
          <p:stSnd>
            <p:snd r:embed="rId2" name="cashreg.wav"/>
          </p:stSnd>
        </p:sndAc>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CD0001"/>
        </a:solidFill>
        <a:effectLst/>
      </p:bgPr>
    </p:bg>
    <p:spTree>
      <p:nvGrpSpPr>
        <p:cNvPr id="1" name=""/>
        <p:cNvGrpSpPr/>
        <p:nvPr/>
      </p:nvGrpSpPr>
      <p:grpSpPr>
        <a:xfrm>
          <a:off x="0" y="0"/>
          <a:ext cx="0" cy="0"/>
          <a:chOff x="0" y="0"/>
          <a:chExt cx="0" cy="0"/>
        </a:xfrm>
      </p:grpSpPr>
      <p:sp>
        <p:nvSpPr>
          <p:cNvPr id="2" name="Freeform 2"/>
          <p:cNvSpPr/>
          <p:nvPr/>
        </p:nvSpPr>
        <p:spPr>
          <a:xfrm>
            <a:off x="2092164" y="2180607"/>
            <a:ext cx="14103671" cy="7586934"/>
          </a:xfrm>
          <a:custGeom>
            <a:avLst/>
            <a:gdLst/>
            <a:ahLst/>
            <a:cxnLst/>
            <a:rect l="l" t="t" r="r" b="b"/>
            <a:pathLst>
              <a:path w="14103671" h="7586934">
                <a:moveTo>
                  <a:pt x="0" y="0"/>
                </a:moveTo>
                <a:lnTo>
                  <a:pt x="14103672" y="0"/>
                </a:lnTo>
                <a:lnTo>
                  <a:pt x="14103672" y="7586934"/>
                </a:lnTo>
                <a:lnTo>
                  <a:pt x="0" y="7586934"/>
                </a:lnTo>
                <a:lnTo>
                  <a:pt x="0" y="0"/>
                </a:lnTo>
                <a:close/>
              </a:path>
            </a:pathLst>
          </a:custGeom>
          <a:blipFill>
            <a:blip r:embed="rId2"/>
            <a:stretch>
              <a:fillRect/>
            </a:stretch>
          </a:blipFill>
        </p:spPr>
      </p:sp>
      <p:sp>
        <p:nvSpPr>
          <p:cNvPr id="3" name="TextBox 3"/>
          <p:cNvSpPr txBox="1"/>
          <p:nvPr/>
        </p:nvSpPr>
        <p:spPr>
          <a:xfrm>
            <a:off x="0" y="205379"/>
            <a:ext cx="17805679" cy="1607370"/>
          </a:xfrm>
          <a:prstGeom prst="rect">
            <a:avLst/>
          </a:prstGeom>
        </p:spPr>
        <p:txBody>
          <a:bodyPr lIns="0" tIns="0" rIns="0" bIns="0" rtlCol="0" anchor="t">
            <a:spAutoFit/>
          </a:bodyPr>
          <a:lstStyle/>
          <a:p>
            <a:pPr algn="ctr">
              <a:lnSpc>
                <a:spcPts val="3907"/>
              </a:lnSpc>
            </a:pPr>
            <a:endParaRPr/>
          </a:p>
          <a:p>
            <a:pPr algn="ctr">
              <a:lnSpc>
                <a:spcPts val="3907"/>
              </a:lnSpc>
            </a:pPr>
            <a:r>
              <a:rPr lang="en-US" sz="3907" b="1" spc="-78">
                <a:solidFill>
                  <a:srgbClr val="F6F6F6"/>
                </a:solidFill>
                <a:latin typeface="Akzidenz-Grotesk Bold"/>
                <a:ea typeface="Akzidenz-Grotesk Bold"/>
                <a:cs typeface="Akzidenz-Grotesk Bold"/>
                <a:sym typeface="Akzidenz-Grotesk Bold"/>
              </a:rPr>
              <a:t>Konsultasi di Kantor Dinas Perindustrian, Perdagangan, Koperasi (Disperindagkop) UKM Kamis, 27 November 2026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CD0001"/>
        </a:solidFill>
        <a:effectLst/>
      </p:bgPr>
    </p:bg>
    <p:spTree>
      <p:nvGrpSpPr>
        <p:cNvPr id="1" name=""/>
        <p:cNvGrpSpPr/>
        <p:nvPr/>
      </p:nvGrpSpPr>
      <p:grpSpPr>
        <a:xfrm>
          <a:off x="0" y="0"/>
          <a:ext cx="0" cy="0"/>
          <a:chOff x="0" y="0"/>
          <a:chExt cx="0" cy="0"/>
        </a:xfrm>
      </p:grpSpPr>
      <p:sp>
        <p:nvSpPr>
          <p:cNvPr id="2" name="Freeform 2"/>
          <p:cNvSpPr/>
          <p:nvPr/>
        </p:nvSpPr>
        <p:spPr>
          <a:xfrm>
            <a:off x="1574221" y="1028700"/>
            <a:ext cx="15139558" cy="9089637"/>
          </a:xfrm>
          <a:custGeom>
            <a:avLst/>
            <a:gdLst/>
            <a:ahLst/>
            <a:cxnLst/>
            <a:rect l="l" t="t" r="r" b="b"/>
            <a:pathLst>
              <a:path w="15139558" h="9089637">
                <a:moveTo>
                  <a:pt x="0" y="0"/>
                </a:moveTo>
                <a:lnTo>
                  <a:pt x="15139558" y="0"/>
                </a:lnTo>
                <a:lnTo>
                  <a:pt x="15139558" y="9089637"/>
                </a:lnTo>
                <a:lnTo>
                  <a:pt x="0" y="9089637"/>
                </a:lnTo>
                <a:lnTo>
                  <a:pt x="0" y="0"/>
                </a:lnTo>
                <a:close/>
              </a:path>
            </a:pathLst>
          </a:custGeom>
          <a:blipFill>
            <a:blip r:embed="rId3"/>
            <a:stretch>
              <a:fillRect/>
            </a:stretch>
          </a:blipFill>
        </p:spPr>
      </p:sp>
      <p:sp>
        <p:nvSpPr>
          <p:cNvPr id="3" name="TextBox 3"/>
          <p:cNvSpPr txBox="1"/>
          <p:nvPr/>
        </p:nvSpPr>
        <p:spPr>
          <a:xfrm>
            <a:off x="0" y="214904"/>
            <a:ext cx="17805679" cy="731704"/>
          </a:xfrm>
          <a:prstGeom prst="rect">
            <a:avLst/>
          </a:prstGeom>
        </p:spPr>
        <p:txBody>
          <a:bodyPr lIns="0" tIns="0" rIns="0" bIns="0" rtlCol="0" anchor="t">
            <a:spAutoFit/>
          </a:bodyPr>
          <a:lstStyle/>
          <a:p>
            <a:pPr algn="ctr">
              <a:lnSpc>
                <a:spcPts val="4807"/>
              </a:lnSpc>
            </a:pPr>
            <a:r>
              <a:rPr lang="en-US" sz="4807" b="1" spc="-96">
                <a:solidFill>
                  <a:srgbClr val="F6F6F6"/>
                </a:solidFill>
                <a:latin typeface="Akzidenz-Grotesk Bold"/>
                <a:ea typeface="Akzidenz-Grotesk Bold"/>
                <a:cs typeface="Akzidenz-Grotesk Bold"/>
                <a:sym typeface="Akzidenz-Grotesk Bold"/>
              </a:rPr>
              <a:t>Landasan Hukum KPPRI</a:t>
            </a:r>
          </a:p>
        </p:txBody>
      </p:sp>
    </p:spTree>
  </p:cSld>
  <p:clrMapOvr>
    <a:masterClrMapping/>
  </p:clrMapOvr>
  <mc:AlternateContent xmlns:mc="http://schemas.openxmlformats.org/markup-compatibility/2006">
    <mc:Choice xmlns:p14="http://schemas.microsoft.com/office/powerpoint/2010/main" Requires="p14">
      <p:transition spd="slow" p14:dur="1500">
        <p:random/>
        <p:sndAc>
          <p:stSnd>
            <p:snd r:embed="rId2" name="click.wav"/>
          </p:stSnd>
        </p:sndAc>
      </p:transition>
    </mc:Choice>
    <mc:Fallback>
      <p:transition spd="slow">
        <p:random/>
        <p:sndAc>
          <p:stSnd>
            <p:snd r:embed="rId2" name="click.wav"/>
          </p:stSnd>
        </p:sndAc>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CD0001"/>
        </a:solidFill>
        <a:effectLst/>
      </p:bgPr>
    </p:bg>
    <p:spTree>
      <p:nvGrpSpPr>
        <p:cNvPr id="1" name=""/>
        <p:cNvGrpSpPr/>
        <p:nvPr/>
      </p:nvGrpSpPr>
      <p:grpSpPr>
        <a:xfrm>
          <a:off x="0" y="0"/>
          <a:ext cx="0" cy="0"/>
          <a:chOff x="0" y="0"/>
          <a:chExt cx="0" cy="0"/>
        </a:xfrm>
      </p:grpSpPr>
      <p:sp>
        <p:nvSpPr>
          <p:cNvPr id="2" name="Freeform 2"/>
          <p:cNvSpPr/>
          <p:nvPr/>
        </p:nvSpPr>
        <p:spPr>
          <a:xfrm>
            <a:off x="1379641" y="1028700"/>
            <a:ext cx="15046397" cy="9004600"/>
          </a:xfrm>
          <a:custGeom>
            <a:avLst/>
            <a:gdLst/>
            <a:ahLst/>
            <a:cxnLst/>
            <a:rect l="l" t="t" r="r" b="b"/>
            <a:pathLst>
              <a:path w="15046397" h="9004600">
                <a:moveTo>
                  <a:pt x="0" y="0"/>
                </a:moveTo>
                <a:lnTo>
                  <a:pt x="15046397" y="0"/>
                </a:lnTo>
                <a:lnTo>
                  <a:pt x="15046397" y="9004600"/>
                </a:lnTo>
                <a:lnTo>
                  <a:pt x="0" y="9004600"/>
                </a:lnTo>
                <a:lnTo>
                  <a:pt x="0" y="0"/>
                </a:lnTo>
                <a:close/>
              </a:path>
            </a:pathLst>
          </a:custGeom>
          <a:blipFill>
            <a:blip r:embed="rId3"/>
            <a:stretch>
              <a:fillRect/>
            </a:stretch>
          </a:blipFill>
        </p:spPr>
      </p:sp>
      <p:sp>
        <p:nvSpPr>
          <p:cNvPr id="3" name="TextBox 3"/>
          <p:cNvSpPr txBox="1"/>
          <p:nvPr/>
        </p:nvSpPr>
        <p:spPr>
          <a:xfrm>
            <a:off x="0" y="205379"/>
            <a:ext cx="17805679" cy="661855"/>
          </a:xfrm>
          <a:prstGeom prst="rect">
            <a:avLst/>
          </a:prstGeom>
        </p:spPr>
        <p:txBody>
          <a:bodyPr lIns="0" tIns="0" rIns="0" bIns="0" rtlCol="0" anchor="t">
            <a:spAutoFit/>
          </a:bodyPr>
          <a:lstStyle/>
          <a:p>
            <a:pPr algn="ctr">
              <a:lnSpc>
                <a:spcPts val="4307"/>
              </a:lnSpc>
            </a:pPr>
            <a:r>
              <a:rPr lang="en-US" sz="4307" b="1" spc="-86">
                <a:solidFill>
                  <a:srgbClr val="F6F6F6"/>
                </a:solidFill>
                <a:latin typeface="Akzidenz-Grotesk Bold"/>
                <a:ea typeface="Akzidenz-Grotesk Bold"/>
                <a:cs typeface="Akzidenz-Grotesk Bold"/>
                <a:sym typeface="Akzidenz-Grotesk Bold"/>
              </a:rPr>
              <a:t>Aspek Pertambangan dan Operasional KPPRI</a:t>
            </a:r>
          </a:p>
        </p:txBody>
      </p:sp>
    </p:spTree>
  </p:cSld>
  <p:clrMapOvr>
    <a:masterClrMapping/>
  </p:clrMapOvr>
  <mc:AlternateContent xmlns:mc="http://schemas.openxmlformats.org/markup-compatibility/2006">
    <mc:Choice xmlns:p14="http://schemas.microsoft.com/office/powerpoint/2010/main" Requires="p14">
      <p:transition spd="slow" p14:dur="1500">
        <p:random/>
        <p:sndAc>
          <p:stSnd>
            <p:snd r:embed="rId2" name="coin.wav"/>
          </p:stSnd>
        </p:sndAc>
      </p:transition>
    </mc:Choice>
    <mc:Fallback>
      <p:transition spd="slow">
        <p:random/>
        <p:sndAc>
          <p:stSnd>
            <p:snd r:embed="rId2" name="coin.wav"/>
          </p:stSnd>
        </p:sndAc>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CD0001"/>
        </a:solidFill>
        <a:effectLst/>
      </p:bgPr>
    </p:bg>
    <p:spTree>
      <p:nvGrpSpPr>
        <p:cNvPr id="1" name=""/>
        <p:cNvGrpSpPr/>
        <p:nvPr/>
      </p:nvGrpSpPr>
      <p:grpSpPr>
        <a:xfrm>
          <a:off x="0" y="0"/>
          <a:ext cx="0" cy="0"/>
          <a:chOff x="0" y="0"/>
          <a:chExt cx="0" cy="0"/>
        </a:xfrm>
      </p:grpSpPr>
      <p:sp>
        <p:nvSpPr>
          <p:cNvPr id="2" name="Freeform 2"/>
          <p:cNvSpPr/>
          <p:nvPr/>
        </p:nvSpPr>
        <p:spPr>
          <a:xfrm>
            <a:off x="2130272" y="1028700"/>
            <a:ext cx="14720419" cy="8636147"/>
          </a:xfrm>
          <a:custGeom>
            <a:avLst/>
            <a:gdLst/>
            <a:ahLst/>
            <a:cxnLst/>
            <a:rect l="l" t="t" r="r" b="b"/>
            <a:pathLst>
              <a:path w="14720419" h="8636147">
                <a:moveTo>
                  <a:pt x="0" y="0"/>
                </a:moveTo>
                <a:lnTo>
                  <a:pt x="14720420" y="0"/>
                </a:lnTo>
                <a:lnTo>
                  <a:pt x="14720420" y="8636147"/>
                </a:lnTo>
                <a:lnTo>
                  <a:pt x="0" y="8636147"/>
                </a:lnTo>
                <a:lnTo>
                  <a:pt x="0" y="0"/>
                </a:lnTo>
                <a:close/>
              </a:path>
            </a:pathLst>
          </a:custGeom>
          <a:blipFill>
            <a:blip r:embed="rId3"/>
            <a:stretch>
              <a:fillRect/>
            </a:stretch>
          </a:blipFill>
        </p:spPr>
      </p:sp>
      <p:sp>
        <p:nvSpPr>
          <p:cNvPr id="3" name="TextBox 3"/>
          <p:cNvSpPr txBox="1"/>
          <p:nvPr/>
        </p:nvSpPr>
        <p:spPr>
          <a:xfrm>
            <a:off x="0" y="205379"/>
            <a:ext cx="17805679" cy="656140"/>
          </a:xfrm>
          <a:prstGeom prst="rect">
            <a:avLst/>
          </a:prstGeom>
        </p:spPr>
        <p:txBody>
          <a:bodyPr lIns="0" tIns="0" rIns="0" bIns="0" rtlCol="0" anchor="t">
            <a:spAutoFit/>
          </a:bodyPr>
          <a:lstStyle/>
          <a:p>
            <a:pPr algn="ctr">
              <a:lnSpc>
                <a:spcPts val="4207"/>
              </a:lnSpc>
            </a:pPr>
            <a:r>
              <a:rPr lang="en-US" sz="4207" b="1" spc="-84">
                <a:solidFill>
                  <a:srgbClr val="F6F6F6"/>
                </a:solidFill>
                <a:latin typeface="Akzidenz-Grotesk Bold"/>
                <a:ea typeface="Akzidenz-Grotesk Bold"/>
                <a:cs typeface="Akzidenz-Grotesk Bold"/>
                <a:sym typeface="Akzidenz-Grotesk Bold"/>
              </a:rPr>
              <a:t>Prinsip-prinsip Utama KPPRI</a:t>
            </a:r>
          </a:p>
        </p:txBody>
      </p:sp>
    </p:spTree>
  </p:cSld>
  <p:clrMapOvr>
    <a:masterClrMapping/>
  </p:clrMapOvr>
  <mc:AlternateContent xmlns:mc="http://schemas.openxmlformats.org/markup-compatibility/2006">
    <mc:Choice xmlns:p14="http://schemas.microsoft.com/office/powerpoint/2010/main" Requires="p14">
      <p:transition spd="slow" p14:dur="1500">
        <p:random/>
        <p:sndAc>
          <p:stSnd>
            <p:snd r:embed="rId2" name="coin.wav"/>
          </p:stSnd>
        </p:sndAc>
      </p:transition>
    </mc:Choice>
    <mc:Fallback>
      <p:transition spd="slow">
        <p:random/>
        <p:sndAc>
          <p:stSnd>
            <p:snd r:embed="rId2" name="coin.wav"/>
          </p:stSnd>
        </p:sndAc>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6F6F6"/>
        </a:solidFill>
        <a:effectLst/>
      </p:bgPr>
    </p:bg>
    <p:spTree>
      <p:nvGrpSpPr>
        <p:cNvPr id="1" name=""/>
        <p:cNvGrpSpPr/>
        <p:nvPr/>
      </p:nvGrpSpPr>
      <p:grpSpPr>
        <a:xfrm>
          <a:off x="0" y="0"/>
          <a:ext cx="0" cy="0"/>
          <a:chOff x="0" y="0"/>
          <a:chExt cx="0" cy="0"/>
        </a:xfrm>
      </p:grpSpPr>
      <p:sp>
        <p:nvSpPr>
          <p:cNvPr id="2" name="TextBox 2"/>
          <p:cNvSpPr txBox="1"/>
          <p:nvPr/>
        </p:nvSpPr>
        <p:spPr>
          <a:xfrm>
            <a:off x="1028700" y="1019175"/>
            <a:ext cx="13046882" cy="896621"/>
          </a:xfrm>
          <a:prstGeom prst="rect">
            <a:avLst/>
          </a:prstGeom>
        </p:spPr>
        <p:txBody>
          <a:bodyPr lIns="0" tIns="0" rIns="0" bIns="0" rtlCol="0" anchor="t">
            <a:spAutoFit/>
          </a:bodyPr>
          <a:lstStyle/>
          <a:p>
            <a:pPr algn="l">
              <a:lnSpc>
                <a:spcPts val="5800"/>
              </a:lnSpc>
            </a:pPr>
            <a:r>
              <a:rPr lang="en-US" sz="5800" b="1" spc="-116">
                <a:solidFill>
                  <a:srgbClr val="CD0001"/>
                </a:solidFill>
                <a:latin typeface="Akzidenz-Grotesk Bold"/>
                <a:ea typeface="Akzidenz-Grotesk Bold"/>
                <a:cs typeface="Akzidenz-Grotesk Bold"/>
                <a:sym typeface="Akzidenz-Grotesk Bold"/>
              </a:rPr>
              <a:t>Keberlanjutan dan Lingkungan</a:t>
            </a:r>
          </a:p>
        </p:txBody>
      </p:sp>
      <p:sp>
        <p:nvSpPr>
          <p:cNvPr id="3" name="TextBox 3"/>
          <p:cNvSpPr txBox="1"/>
          <p:nvPr/>
        </p:nvSpPr>
        <p:spPr>
          <a:xfrm>
            <a:off x="1028700" y="1047750"/>
            <a:ext cx="3183718" cy="209550"/>
          </a:xfrm>
          <a:prstGeom prst="rect">
            <a:avLst/>
          </a:prstGeom>
        </p:spPr>
        <p:txBody>
          <a:bodyPr lIns="0" tIns="0" rIns="0" bIns="0" rtlCol="0" anchor="t">
            <a:spAutoFit/>
          </a:bodyPr>
          <a:lstStyle/>
          <a:p>
            <a:pPr algn="l">
              <a:lnSpc>
                <a:spcPts val="1500"/>
              </a:lnSpc>
              <a:spcBef>
                <a:spcPct val="0"/>
              </a:spcBef>
            </a:pPr>
            <a:r>
              <a:rPr lang="en-US" sz="1500" i="1" spc="-30">
                <a:solidFill>
                  <a:srgbClr val="000000"/>
                </a:solidFill>
                <a:latin typeface="Inter Italics"/>
                <a:ea typeface="Inter Italics"/>
                <a:cs typeface="Inter Italics"/>
                <a:sym typeface="Inter Italics"/>
              </a:rPr>
              <a:t>Wardiere Inc.</a:t>
            </a:r>
          </a:p>
        </p:txBody>
      </p:sp>
      <p:sp>
        <p:nvSpPr>
          <p:cNvPr id="4" name="TextBox 4"/>
          <p:cNvSpPr txBox="1"/>
          <p:nvPr/>
        </p:nvSpPr>
        <p:spPr>
          <a:xfrm>
            <a:off x="14075582" y="1047750"/>
            <a:ext cx="3183718" cy="209550"/>
          </a:xfrm>
          <a:prstGeom prst="rect">
            <a:avLst/>
          </a:prstGeom>
        </p:spPr>
        <p:txBody>
          <a:bodyPr lIns="0" tIns="0" rIns="0" bIns="0" rtlCol="0" anchor="t">
            <a:spAutoFit/>
          </a:bodyPr>
          <a:lstStyle/>
          <a:p>
            <a:pPr algn="r">
              <a:lnSpc>
                <a:spcPts val="1500"/>
              </a:lnSpc>
              <a:spcBef>
                <a:spcPct val="0"/>
              </a:spcBef>
            </a:pPr>
            <a:r>
              <a:rPr lang="en-US" sz="1500" i="1" spc="-30">
                <a:solidFill>
                  <a:srgbClr val="000000"/>
                </a:solidFill>
                <a:latin typeface="Inter Italics"/>
                <a:ea typeface="Inter Italics"/>
                <a:cs typeface="Inter Italics"/>
                <a:sym typeface="Inter Italics"/>
              </a:rPr>
              <a:t>Template Presentation</a:t>
            </a:r>
          </a:p>
        </p:txBody>
      </p:sp>
      <p:sp>
        <p:nvSpPr>
          <p:cNvPr id="5" name="TextBox 5"/>
          <p:cNvSpPr txBox="1"/>
          <p:nvPr/>
        </p:nvSpPr>
        <p:spPr>
          <a:xfrm>
            <a:off x="1353883" y="5143500"/>
            <a:ext cx="13931144" cy="1343025"/>
          </a:xfrm>
          <a:prstGeom prst="rect">
            <a:avLst/>
          </a:prstGeom>
        </p:spPr>
        <p:txBody>
          <a:bodyPr lIns="0" tIns="0" rIns="0" bIns="0" rtlCol="0" anchor="t">
            <a:spAutoFit/>
          </a:bodyPr>
          <a:lstStyle/>
          <a:p>
            <a:pPr marL="647692" lvl="1" indent="-323846" algn="l">
              <a:lnSpc>
                <a:spcPts val="3599"/>
              </a:lnSpc>
              <a:buFont typeface="Arial"/>
              <a:buChar char="•"/>
            </a:pPr>
            <a:r>
              <a:rPr lang="en-US" sz="2999">
                <a:solidFill>
                  <a:srgbClr val="000000"/>
                </a:solidFill>
                <a:latin typeface="Inter"/>
                <a:ea typeface="Inter"/>
                <a:cs typeface="Inter"/>
                <a:sym typeface="Inter"/>
              </a:rPr>
              <a:t>Meningkatkan pendapatan dan kesejahteraan anggota.</a:t>
            </a:r>
          </a:p>
          <a:p>
            <a:pPr marL="647692" lvl="1" indent="-323846" algn="l">
              <a:lnSpc>
                <a:spcPts val="3599"/>
              </a:lnSpc>
              <a:buFont typeface="Arial"/>
              <a:buChar char="•"/>
            </a:pPr>
            <a:r>
              <a:rPr lang="en-US" sz="2999">
                <a:solidFill>
                  <a:srgbClr val="000000"/>
                </a:solidFill>
                <a:latin typeface="Inter"/>
                <a:ea typeface="Inter"/>
                <a:cs typeface="Inter"/>
                <a:sym typeface="Inter"/>
              </a:rPr>
              <a:t>Menjadi wadah ekonomi mikro dan kecil.</a:t>
            </a:r>
          </a:p>
          <a:p>
            <a:pPr marL="647692" lvl="1" indent="-323846" algn="l">
              <a:lnSpc>
                <a:spcPts val="3599"/>
              </a:lnSpc>
              <a:buFont typeface="Arial"/>
              <a:buChar char="•"/>
            </a:pPr>
            <a:r>
              <a:rPr lang="en-US" sz="2999">
                <a:solidFill>
                  <a:srgbClr val="000000"/>
                </a:solidFill>
                <a:latin typeface="Inter"/>
                <a:ea typeface="Inter"/>
                <a:cs typeface="Inter"/>
                <a:sym typeface="Inter"/>
              </a:rPr>
              <a:t>Membentuk ekonomi kerakyatan yang kuat.</a:t>
            </a:r>
          </a:p>
        </p:txBody>
      </p:sp>
      <p:sp>
        <p:nvSpPr>
          <p:cNvPr id="6" name="TextBox 6"/>
          <p:cNvSpPr txBox="1"/>
          <p:nvPr/>
        </p:nvSpPr>
        <p:spPr>
          <a:xfrm>
            <a:off x="1353883" y="4191000"/>
            <a:ext cx="14658508" cy="447675"/>
          </a:xfrm>
          <a:prstGeom prst="rect">
            <a:avLst/>
          </a:prstGeom>
        </p:spPr>
        <p:txBody>
          <a:bodyPr lIns="0" tIns="0" rIns="0" bIns="0" rtlCol="0" anchor="t">
            <a:spAutoFit/>
          </a:bodyPr>
          <a:lstStyle/>
          <a:p>
            <a:pPr algn="l">
              <a:lnSpc>
                <a:spcPts val="3599"/>
              </a:lnSpc>
            </a:pPr>
            <a:r>
              <a:rPr lang="en-US" sz="2999" b="1">
                <a:solidFill>
                  <a:srgbClr val="000000"/>
                </a:solidFill>
                <a:latin typeface="Inter Bold"/>
                <a:ea typeface="Inter Bold"/>
                <a:cs typeface="Inter Bold"/>
                <a:sym typeface="Inter Bold"/>
              </a:rPr>
              <a:t>Koperasi memegang peran strategis dalam meningkatkan ekonomi rakyat:</a:t>
            </a:r>
          </a:p>
        </p:txBody>
      </p:sp>
      <p:sp>
        <p:nvSpPr>
          <p:cNvPr id="7" name="TextBox 7"/>
          <p:cNvSpPr txBox="1"/>
          <p:nvPr/>
        </p:nvSpPr>
        <p:spPr>
          <a:xfrm>
            <a:off x="476495" y="2048246"/>
            <a:ext cx="16560900" cy="1006139"/>
          </a:xfrm>
          <a:prstGeom prst="rect">
            <a:avLst/>
          </a:prstGeom>
        </p:spPr>
        <p:txBody>
          <a:bodyPr lIns="0" tIns="0" rIns="0" bIns="0" rtlCol="0" anchor="t">
            <a:spAutoFit/>
          </a:bodyPr>
          <a:lstStyle/>
          <a:p>
            <a:pPr marL="779781" lvl="1" indent="-389890" algn="just">
              <a:lnSpc>
                <a:spcPts val="3611"/>
              </a:lnSpc>
              <a:buFont typeface="Arial"/>
              <a:buChar char="•"/>
            </a:pPr>
            <a:r>
              <a:rPr lang="en-US" sz="3611" spc="-72">
                <a:solidFill>
                  <a:srgbClr val="000000"/>
                </a:solidFill>
                <a:latin typeface="Akzidenz-Grotesk"/>
                <a:ea typeface="Akzidenz-Grotesk"/>
                <a:cs typeface="Akzidenz-Grotesk"/>
                <a:sym typeface="Akzidenz-Grotesk"/>
              </a:rPr>
              <a:t>Pengelolaan Lingkungan: Rencana pengelolaan dampak lingkungan (sesuai regulasi).</a:t>
            </a:r>
          </a:p>
          <a:p>
            <a:pPr marL="779781" lvl="1" indent="-389890" algn="just">
              <a:lnSpc>
                <a:spcPts val="3611"/>
              </a:lnSpc>
              <a:spcBef>
                <a:spcPct val="0"/>
              </a:spcBef>
              <a:buFont typeface="Arial"/>
              <a:buChar char="•"/>
            </a:pPr>
            <a:r>
              <a:rPr lang="en-US" sz="3611" spc="-72">
                <a:solidFill>
                  <a:srgbClr val="000000"/>
                </a:solidFill>
                <a:latin typeface="Akzidenz-Grotesk"/>
                <a:ea typeface="Akzidenz-Grotesk"/>
                <a:cs typeface="Akzidenz-Grotesk"/>
                <a:sym typeface="Akzidenz-Grotesk"/>
              </a:rPr>
              <a:t>Tanggung Jawab Sosial (CSR): Program untuk masyarakat setempat.</a:t>
            </a:r>
          </a:p>
        </p:txBody>
      </p:sp>
      <p:grpSp>
        <p:nvGrpSpPr>
          <p:cNvPr id="8" name="Group 8"/>
          <p:cNvGrpSpPr/>
          <p:nvPr/>
        </p:nvGrpSpPr>
        <p:grpSpPr>
          <a:xfrm>
            <a:off x="3889188" y="6991350"/>
            <a:ext cx="9735514" cy="2900333"/>
            <a:chOff x="0" y="0"/>
            <a:chExt cx="12980686" cy="3867110"/>
          </a:xfrm>
        </p:grpSpPr>
        <p:pic>
          <p:nvPicPr>
            <p:cNvPr id="9" name="Picture 9"/>
            <p:cNvPicPr>
              <a:picLocks noChangeAspect="1"/>
            </p:cNvPicPr>
            <p:nvPr/>
          </p:nvPicPr>
          <p:blipFill>
            <a:blip r:embed="rId3"/>
            <a:srcRect t="33001" b="22352"/>
            <a:stretch>
              <a:fillRect/>
            </a:stretch>
          </p:blipFill>
          <p:spPr>
            <a:xfrm>
              <a:off x="0" y="0"/>
              <a:ext cx="12980686" cy="3867110"/>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spd="slow" p14:dur="1500">
        <p:random/>
        <p:sndAc>
          <p:stSnd>
            <p:snd r:embed="rId2" name="push.wav"/>
          </p:stSnd>
        </p:sndAc>
      </p:transition>
    </mc:Choice>
    <mc:Fallback>
      <p:transition spd="slow">
        <p:random/>
        <p:sndAc>
          <p:stSnd>
            <p:snd r:embed="rId2" name="push.wav"/>
          </p:stSnd>
        </p:sndAc>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6F6F6"/>
        </a:solidFill>
        <a:effectLst/>
      </p:bgPr>
    </p:bg>
    <p:spTree>
      <p:nvGrpSpPr>
        <p:cNvPr id="1" name=""/>
        <p:cNvGrpSpPr/>
        <p:nvPr/>
      </p:nvGrpSpPr>
      <p:grpSpPr>
        <a:xfrm>
          <a:off x="0" y="0"/>
          <a:ext cx="0" cy="0"/>
          <a:chOff x="0" y="0"/>
          <a:chExt cx="0" cy="0"/>
        </a:xfrm>
      </p:grpSpPr>
      <p:sp>
        <p:nvSpPr>
          <p:cNvPr id="2" name="Freeform 2"/>
          <p:cNvSpPr/>
          <p:nvPr/>
        </p:nvSpPr>
        <p:spPr>
          <a:xfrm>
            <a:off x="1028700" y="1108076"/>
            <a:ext cx="15825001" cy="9034138"/>
          </a:xfrm>
          <a:custGeom>
            <a:avLst/>
            <a:gdLst/>
            <a:ahLst/>
            <a:cxnLst/>
            <a:rect l="l" t="t" r="r" b="b"/>
            <a:pathLst>
              <a:path w="15825001" h="9034138">
                <a:moveTo>
                  <a:pt x="0" y="0"/>
                </a:moveTo>
                <a:lnTo>
                  <a:pt x="15825001" y="0"/>
                </a:lnTo>
                <a:lnTo>
                  <a:pt x="15825001" y="9034137"/>
                </a:lnTo>
                <a:lnTo>
                  <a:pt x="0" y="9034137"/>
                </a:lnTo>
                <a:lnTo>
                  <a:pt x="0" y="0"/>
                </a:lnTo>
                <a:close/>
              </a:path>
            </a:pathLst>
          </a:custGeom>
          <a:blipFill>
            <a:blip r:embed="rId3"/>
            <a:stretch>
              <a:fillRect/>
            </a:stretch>
          </a:blipFill>
        </p:spPr>
      </p:sp>
      <p:sp>
        <p:nvSpPr>
          <p:cNvPr id="3" name="TextBox 3"/>
          <p:cNvSpPr txBox="1"/>
          <p:nvPr/>
        </p:nvSpPr>
        <p:spPr>
          <a:xfrm>
            <a:off x="1028700" y="269239"/>
            <a:ext cx="12201240" cy="838836"/>
          </a:xfrm>
          <a:prstGeom prst="rect">
            <a:avLst/>
          </a:prstGeom>
        </p:spPr>
        <p:txBody>
          <a:bodyPr lIns="0" tIns="0" rIns="0" bIns="0" rtlCol="0" anchor="t">
            <a:spAutoFit/>
          </a:bodyPr>
          <a:lstStyle/>
          <a:p>
            <a:pPr algn="l">
              <a:lnSpc>
                <a:spcPts val="5400"/>
              </a:lnSpc>
            </a:pPr>
            <a:r>
              <a:rPr lang="en-US" sz="5400" b="1" spc="-108">
                <a:solidFill>
                  <a:srgbClr val="CD0001"/>
                </a:solidFill>
                <a:latin typeface="Akzidenz-Grotesk Bold"/>
                <a:ea typeface="Akzidenz-Grotesk Bold"/>
                <a:cs typeface="Akzidenz-Grotesk Bold"/>
                <a:sym typeface="Akzidenz-Grotesk Bold"/>
              </a:rPr>
              <a:t>Penutup dan Ajakan Bertindak</a:t>
            </a:r>
          </a:p>
        </p:txBody>
      </p:sp>
      <p:sp>
        <p:nvSpPr>
          <p:cNvPr id="4" name="TextBox 4"/>
          <p:cNvSpPr txBox="1"/>
          <p:nvPr/>
        </p:nvSpPr>
        <p:spPr>
          <a:xfrm>
            <a:off x="1028700" y="1047750"/>
            <a:ext cx="3183718" cy="209550"/>
          </a:xfrm>
          <a:prstGeom prst="rect">
            <a:avLst/>
          </a:prstGeom>
        </p:spPr>
        <p:txBody>
          <a:bodyPr lIns="0" tIns="0" rIns="0" bIns="0" rtlCol="0" anchor="t">
            <a:spAutoFit/>
          </a:bodyPr>
          <a:lstStyle/>
          <a:p>
            <a:pPr algn="l">
              <a:lnSpc>
                <a:spcPts val="1500"/>
              </a:lnSpc>
              <a:spcBef>
                <a:spcPct val="0"/>
              </a:spcBef>
            </a:pPr>
            <a:r>
              <a:rPr lang="en-US" sz="1500" i="1" spc="-30">
                <a:solidFill>
                  <a:srgbClr val="000000"/>
                </a:solidFill>
                <a:latin typeface="Inter Italics"/>
                <a:ea typeface="Inter Italics"/>
                <a:cs typeface="Inter Italics"/>
                <a:sym typeface="Inter Italics"/>
              </a:rPr>
              <a:t>Wardiere Inc.</a:t>
            </a:r>
          </a:p>
        </p:txBody>
      </p:sp>
      <p:sp>
        <p:nvSpPr>
          <p:cNvPr id="5" name="TextBox 5"/>
          <p:cNvSpPr txBox="1"/>
          <p:nvPr/>
        </p:nvSpPr>
        <p:spPr>
          <a:xfrm>
            <a:off x="1836984" y="6267814"/>
            <a:ext cx="6730678" cy="1152525"/>
          </a:xfrm>
          <a:prstGeom prst="rect">
            <a:avLst/>
          </a:prstGeom>
        </p:spPr>
        <p:txBody>
          <a:bodyPr lIns="0" tIns="0" rIns="0" bIns="0" rtlCol="0" anchor="t">
            <a:spAutoFit/>
          </a:bodyPr>
          <a:lstStyle/>
          <a:p>
            <a:pPr algn="l">
              <a:lnSpc>
                <a:spcPts val="1800"/>
              </a:lnSpc>
            </a:pPr>
            <a:r>
              <a:rPr lang="en-US" sz="1500">
                <a:solidFill>
                  <a:srgbClr val="F6F6F6"/>
                </a:solidFill>
                <a:latin typeface="Inter"/>
                <a:ea typeface="Inter"/>
                <a:cs typeface="Inter"/>
                <a:sym typeface="Inter"/>
              </a:rPr>
              <a:t>Lorem ipsum dolor sit amet, consectetur adipiscing elit. Etiam consectetur dolor nec imperdiet dapibus. Quisque consectetur iaculis feugiat. Fusce varius pulvinar velit id condimentum. Pellentesque habitant morbi tristique senectus et netus et malesuada fames ac turpis egestas. Aenean a lorem a leo ultrices gravida semper sit amet leo.</a:t>
            </a:r>
          </a:p>
        </p:txBody>
      </p:sp>
    </p:spTree>
  </p:cSld>
  <p:clrMapOvr>
    <a:masterClrMapping/>
  </p:clrMapOvr>
  <mc:AlternateContent xmlns:mc="http://schemas.openxmlformats.org/markup-compatibility/2006">
    <mc:Choice xmlns:p14="http://schemas.microsoft.com/office/powerpoint/2010/main" Requires="p14">
      <p:transition spd="slow" p14:dur="1500">
        <p:random/>
        <p:sndAc>
          <p:stSnd>
            <p:snd r:embed="rId2" name="breeze.wav"/>
          </p:stSnd>
        </p:sndAc>
      </p:transition>
    </mc:Choice>
    <mc:Fallback>
      <p:transition spd="slow">
        <p:random/>
        <p:sndAc>
          <p:stSnd>
            <p:snd r:embed="rId2" name="breeze.wav"/>
          </p:stSnd>
        </p:sndAc>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CD0001"/>
        </a:solidFill>
        <a:effectLst/>
      </p:bgPr>
    </p:bg>
    <p:spTree>
      <p:nvGrpSpPr>
        <p:cNvPr id="1" name=""/>
        <p:cNvGrpSpPr/>
        <p:nvPr/>
      </p:nvGrpSpPr>
      <p:grpSpPr>
        <a:xfrm>
          <a:off x="0" y="0"/>
          <a:ext cx="0" cy="0"/>
          <a:chOff x="0" y="0"/>
          <a:chExt cx="0" cy="0"/>
        </a:xfrm>
      </p:grpSpPr>
      <p:grpSp>
        <p:nvGrpSpPr>
          <p:cNvPr id="2" name="Group 2"/>
          <p:cNvGrpSpPr/>
          <p:nvPr/>
        </p:nvGrpSpPr>
        <p:grpSpPr>
          <a:xfrm>
            <a:off x="12548380" y="0"/>
            <a:ext cx="5739620" cy="10287000"/>
            <a:chOff x="0" y="0"/>
            <a:chExt cx="1511670" cy="2709333"/>
          </a:xfrm>
        </p:grpSpPr>
        <p:sp>
          <p:nvSpPr>
            <p:cNvPr id="3" name="Freeform 3"/>
            <p:cNvSpPr/>
            <p:nvPr/>
          </p:nvSpPr>
          <p:spPr>
            <a:xfrm>
              <a:off x="0" y="0"/>
              <a:ext cx="1511670" cy="2709333"/>
            </a:xfrm>
            <a:custGeom>
              <a:avLst/>
              <a:gdLst/>
              <a:ahLst/>
              <a:cxnLst/>
              <a:rect l="l" t="t" r="r" b="b"/>
              <a:pathLst>
                <a:path w="1511670" h="2709333">
                  <a:moveTo>
                    <a:pt x="0" y="0"/>
                  </a:moveTo>
                  <a:lnTo>
                    <a:pt x="1511670" y="0"/>
                  </a:lnTo>
                  <a:lnTo>
                    <a:pt x="1511670" y="2709333"/>
                  </a:lnTo>
                  <a:lnTo>
                    <a:pt x="0" y="2709333"/>
                  </a:lnTo>
                  <a:close/>
                </a:path>
              </a:pathLst>
            </a:custGeom>
            <a:solidFill>
              <a:srgbClr val="DF3737"/>
            </a:solidFill>
          </p:spPr>
        </p:sp>
        <p:sp>
          <p:nvSpPr>
            <p:cNvPr id="4" name="TextBox 4"/>
            <p:cNvSpPr txBox="1"/>
            <p:nvPr/>
          </p:nvSpPr>
          <p:spPr>
            <a:xfrm>
              <a:off x="0" y="19050"/>
              <a:ext cx="1511670" cy="2690283"/>
            </a:xfrm>
            <a:prstGeom prst="rect">
              <a:avLst/>
            </a:prstGeom>
          </p:spPr>
          <p:txBody>
            <a:bodyPr lIns="50800" tIns="50800" rIns="50800" bIns="50800" rtlCol="0" anchor="ctr"/>
            <a:lstStyle/>
            <a:p>
              <a:pPr algn="ctr">
                <a:lnSpc>
                  <a:spcPts val="1500"/>
                </a:lnSpc>
              </a:pPr>
              <a:endParaRPr/>
            </a:p>
          </p:txBody>
        </p:sp>
      </p:grpSp>
      <p:sp>
        <p:nvSpPr>
          <p:cNvPr id="5" name="Freeform 5"/>
          <p:cNvSpPr/>
          <p:nvPr/>
        </p:nvSpPr>
        <p:spPr>
          <a:xfrm>
            <a:off x="434237" y="0"/>
            <a:ext cx="15359558" cy="8120752"/>
          </a:xfrm>
          <a:custGeom>
            <a:avLst/>
            <a:gdLst/>
            <a:ahLst/>
            <a:cxnLst/>
            <a:rect l="l" t="t" r="r" b="b"/>
            <a:pathLst>
              <a:path w="15359558" h="8120752">
                <a:moveTo>
                  <a:pt x="0" y="0"/>
                </a:moveTo>
                <a:lnTo>
                  <a:pt x="15359559" y="0"/>
                </a:lnTo>
                <a:lnTo>
                  <a:pt x="15359559" y="8120752"/>
                </a:lnTo>
                <a:lnTo>
                  <a:pt x="0" y="8120752"/>
                </a:lnTo>
                <a:lnTo>
                  <a:pt x="0" y="0"/>
                </a:lnTo>
                <a:close/>
              </a:path>
            </a:pathLst>
          </a:custGeom>
          <a:blipFill>
            <a:blip r:embed="rId3"/>
            <a:stretch>
              <a:fillRect b="-1190"/>
            </a:stretch>
          </a:blipFill>
        </p:spPr>
      </p:sp>
      <p:sp>
        <p:nvSpPr>
          <p:cNvPr id="6" name="Freeform 6"/>
          <p:cNvSpPr/>
          <p:nvPr/>
        </p:nvSpPr>
        <p:spPr>
          <a:xfrm>
            <a:off x="15418190" y="7417190"/>
            <a:ext cx="2869810" cy="2869810"/>
          </a:xfrm>
          <a:custGeom>
            <a:avLst/>
            <a:gdLst/>
            <a:ahLst/>
            <a:cxnLst/>
            <a:rect l="l" t="t" r="r" b="b"/>
            <a:pathLst>
              <a:path w="2869810" h="2869810">
                <a:moveTo>
                  <a:pt x="0" y="0"/>
                </a:moveTo>
                <a:lnTo>
                  <a:pt x="2869810" y="0"/>
                </a:lnTo>
                <a:lnTo>
                  <a:pt x="2869810" y="2869810"/>
                </a:lnTo>
                <a:lnTo>
                  <a:pt x="0" y="2869810"/>
                </a:lnTo>
                <a:lnTo>
                  <a:pt x="0" y="0"/>
                </a:lnTo>
                <a:close/>
              </a:path>
            </a:pathLst>
          </a:custGeom>
          <a:blipFill>
            <a:blip r:embed="rId4"/>
            <a:stretch>
              <a:fillRect/>
            </a:stretch>
          </a:blipFill>
        </p:spPr>
      </p:sp>
      <p:sp>
        <p:nvSpPr>
          <p:cNvPr id="7" name="TextBox 7"/>
          <p:cNvSpPr txBox="1"/>
          <p:nvPr/>
        </p:nvSpPr>
        <p:spPr>
          <a:xfrm>
            <a:off x="1028700" y="9048750"/>
            <a:ext cx="3290875" cy="209550"/>
          </a:xfrm>
          <a:prstGeom prst="rect">
            <a:avLst/>
          </a:prstGeom>
        </p:spPr>
        <p:txBody>
          <a:bodyPr lIns="0" tIns="0" rIns="0" bIns="0" rtlCol="0" anchor="t">
            <a:spAutoFit/>
          </a:bodyPr>
          <a:lstStyle/>
          <a:p>
            <a:pPr algn="l">
              <a:lnSpc>
                <a:spcPts val="1500"/>
              </a:lnSpc>
              <a:spcBef>
                <a:spcPct val="0"/>
              </a:spcBef>
            </a:pPr>
            <a:r>
              <a:rPr lang="en-US" sz="1500" i="1" spc="-30">
                <a:solidFill>
                  <a:srgbClr val="F6F6F6"/>
                </a:solidFill>
                <a:latin typeface="Inter Italics"/>
                <a:ea typeface="Inter Italics"/>
                <a:cs typeface="Inter Italics"/>
                <a:sym typeface="Inter Italics"/>
              </a:rPr>
              <a:t>Koperasi Indonesia</a:t>
            </a:r>
          </a:p>
        </p:txBody>
      </p:sp>
      <p:sp>
        <p:nvSpPr>
          <p:cNvPr id="8" name="TextBox 8"/>
          <p:cNvSpPr txBox="1"/>
          <p:nvPr/>
        </p:nvSpPr>
        <p:spPr>
          <a:xfrm>
            <a:off x="1028700" y="1047750"/>
            <a:ext cx="3183718" cy="209550"/>
          </a:xfrm>
          <a:prstGeom prst="rect">
            <a:avLst/>
          </a:prstGeom>
        </p:spPr>
        <p:txBody>
          <a:bodyPr lIns="0" tIns="0" rIns="0" bIns="0" rtlCol="0" anchor="t">
            <a:spAutoFit/>
          </a:bodyPr>
          <a:lstStyle/>
          <a:p>
            <a:pPr algn="l">
              <a:lnSpc>
                <a:spcPts val="1500"/>
              </a:lnSpc>
              <a:spcBef>
                <a:spcPct val="0"/>
              </a:spcBef>
            </a:pPr>
            <a:r>
              <a:rPr lang="en-US" sz="1500" i="1" spc="-30">
                <a:solidFill>
                  <a:srgbClr val="F6F6F6"/>
                </a:solidFill>
                <a:latin typeface="Inter Italics"/>
                <a:ea typeface="Inter Italics"/>
                <a:cs typeface="Inter Italics"/>
                <a:sym typeface="Inter Italics"/>
              </a:rPr>
              <a:t>Wardiere Inc.</a:t>
            </a:r>
          </a:p>
        </p:txBody>
      </p:sp>
    </p:spTree>
  </p:cSld>
  <p:clrMapOvr>
    <a:masterClrMapping/>
  </p:clrMapOvr>
  <mc:AlternateContent xmlns:mc="http://schemas.openxmlformats.org/markup-compatibility/2006">
    <mc:Choice xmlns:p14="http://schemas.microsoft.com/office/powerpoint/2010/main" Requires="p14">
      <p:transition spd="slow" p14:dur="1500">
        <p:random/>
        <p:sndAc>
          <p:stSnd>
            <p:snd r:embed="rId2" name="arrow.wav"/>
          </p:stSnd>
        </p:sndAc>
      </p:transition>
    </mc:Choice>
    <mc:Fallback>
      <p:transition spd="slow">
        <p:random/>
        <p:sndAc>
          <p:stSnd>
            <p:snd r:embed="rId2" name="arrow.wav"/>
          </p:stSnd>
        </p:sndAc>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CD0001"/>
        </a:solidFill>
        <a:effectLst/>
      </p:bgPr>
    </p:bg>
    <p:spTree>
      <p:nvGrpSpPr>
        <p:cNvPr id="1" name=""/>
        <p:cNvGrpSpPr/>
        <p:nvPr/>
      </p:nvGrpSpPr>
      <p:grpSpPr>
        <a:xfrm>
          <a:off x="0" y="0"/>
          <a:ext cx="0" cy="0"/>
          <a:chOff x="0" y="0"/>
          <a:chExt cx="0" cy="0"/>
        </a:xfrm>
      </p:grpSpPr>
      <p:grpSp>
        <p:nvGrpSpPr>
          <p:cNvPr id="2" name="Group 2"/>
          <p:cNvGrpSpPr/>
          <p:nvPr/>
        </p:nvGrpSpPr>
        <p:grpSpPr>
          <a:xfrm>
            <a:off x="12548380" y="0"/>
            <a:ext cx="5739620" cy="10287000"/>
            <a:chOff x="0" y="0"/>
            <a:chExt cx="1511670" cy="2709333"/>
          </a:xfrm>
        </p:grpSpPr>
        <p:sp>
          <p:nvSpPr>
            <p:cNvPr id="3" name="Freeform 3"/>
            <p:cNvSpPr/>
            <p:nvPr/>
          </p:nvSpPr>
          <p:spPr>
            <a:xfrm>
              <a:off x="0" y="0"/>
              <a:ext cx="1511670" cy="2709333"/>
            </a:xfrm>
            <a:custGeom>
              <a:avLst/>
              <a:gdLst/>
              <a:ahLst/>
              <a:cxnLst/>
              <a:rect l="l" t="t" r="r" b="b"/>
              <a:pathLst>
                <a:path w="1511670" h="2709333">
                  <a:moveTo>
                    <a:pt x="0" y="0"/>
                  </a:moveTo>
                  <a:lnTo>
                    <a:pt x="1511670" y="0"/>
                  </a:lnTo>
                  <a:lnTo>
                    <a:pt x="1511670" y="2709333"/>
                  </a:lnTo>
                  <a:lnTo>
                    <a:pt x="0" y="2709333"/>
                  </a:lnTo>
                  <a:close/>
                </a:path>
              </a:pathLst>
            </a:custGeom>
            <a:solidFill>
              <a:srgbClr val="DF3737"/>
            </a:solidFill>
          </p:spPr>
        </p:sp>
        <p:sp>
          <p:nvSpPr>
            <p:cNvPr id="4" name="TextBox 4"/>
            <p:cNvSpPr txBox="1"/>
            <p:nvPr/>
          </p:nvSpPr>
          <p:spPr>
            <a:xfrm>
              <a:off x="0" y="19050"/>
              <a:ext cx="1511670" cy="2690283"/>
            </a:xfrm>
            <a:prstGeom prst="rect">
              <a:avLst/>
            </a:prstGeom>
          </p:spPr>
          <p:txBody>
            <a:bodyPr lIns="50800" tIns="50800" rIns="50800" bIns="50800" rtlCol="0" anchor="ctr"/>
            <a:lstStyle/>
            <a:p>
              <a:pPr algn="ctr">
                <a:lnSpc>
                  <a:spcPts val="1500"/>
                </a:lnSpc>
              </a:pPr>
              <a:endParaRPr/>
            </a:p>
          </p:txBody>
        </p:sp>
      </p:grpSp>
      <p:sp>
        <p:nvSpPr>
          <p:cNvPr id="5" name="Freeform 5"/>
          <p:cNvSpPr/>
          <p:nvPr/>
        </p:nvSpPr>
        <p:spPr>
          <a:xfrm>
            <a:off x="7168970" y="1028700"/>
            <a:ext cx="2422857" cy="2422857"/>
          </a:xfrm>
          <a:custGeom>
            <a:avLst/>
            <a:gdLst/>
            <a:ahLst/>
            <a:cxnLst/>
            <a:rect l="l" t="t" r="r" b="b"/>
            <a:pathLst>
              <a:path w="2422857" h="2422857">
                <a:moveTo>
                  <a:pt x="0" y="0"/>
                </a:moveTo>
                <a:lnTo>
                  <a:pt x="2422857" y="0"/>
                </a:lnTo>
                <a:lnTo>
                  <a:pt x="2422857" y="2422857"/>
                </a:lnTo>
                <a:lnTo>
                  <a:pt x="0" y="2422857"/>
                </a:lnTo>
                <a:lnTo>
                  <a:pt x="0" y="0"/>
                </a:lnTo>
                <a:close/>
              </a:path>
            </a:pathLst>
          </a:custGeom>
          <a:blipFill>
            <a:blip r:embed="rId2"/>
            <a:stretch>
              <a:fillRect/>
            </a:stretch>
          </a:blipFill>
        </p:spPr>
      </p:sp>
      <p:sp>
        <p:nvSpPr>
          <p:cNvPr id="6" name="Freeform 6"/>
          <p:cNvSpPr/>
          <p:nvPr/>
        </p:nvSpPr>
        <p:spPr>
          <a:xfrm>
            <a:off x="335151" y="4535714"/>
            <a:ext cx="17260327" cy="4722586"/>
          </a:xfrm>
          <a:custGeom>
            <a:avLst/>
            <a:gdLst/>
            <a:ahLst/>
            <a:cxnLst/>
            <a:rect l="l" t="t" r="r" b="b"/>
            <a:pathLst>
              <a:path w="17260327" h="4722586">
                <a:moveTo>
                  <a:pt x="0" y="0"/>
                </a:moveTo>
                <a:lnTo>
                  <a:pt x="17260326" y="0"/>
                </a:lnTo>
                <a:lnTo>
                  <a:pt x="17260326" y="4722586"/>
                </a:lnTo>
                <a:lnTo>
                  <a:pt x="0" y="4722586"/>
                </a:lnTo>
                <a:lnTo>
                  <a:pt x="0" y="0"/>
                </a:lnTo>
                <a:close/>
              </a:path>
            </a:pathLst>
          </a:custGeom>
          <a:blipFill>
            <a:blip r:embed="rId3"/>
            <a:stretch>
              <a:fillRect/>
            </a:stretch>
          </a:blipFill>
        </p:spPr>
      </p:sp>
      <p:sp>
        <p:nvSpPr>
          <p:cNvPr id="7" name="TextBox 7"/>
          <p:cNvSpPr txBox="1"/>
          <p:nvPr/>
        </p:nvSpPr>
        <p:spPr>
          <a:xfrm>
            <a:off x="1028700" y="9048750"/>
            <a:ext cx="3290875" cy="209550"/>
          </a:xfrm>
          <a:prstGeom prst="rect">
            <a:avLst/>
          </a:prstGeom>
        </p:spPr>
        <p:txBody>
          <a:bodyPr lIns="0" tIns="0" rIns="0" bIns="0" rtlCol="0" anchor="t">
            <a:spAutoFit/>
          </a:bodyPr>
          <a:lstStyle/>
          <a:p>
            <a:pPr algn="l">
              <a:lnSpc>
                <a:spcPts val="1500"/>
              </a:lnSpc>
              <a:spcBef>
                <a:spcPct val="0"/>
              </a:spcBef>
            </a:pPr>
            <a:r>
              <a:rPr lang="en-US" sz="1500" i="1" spc="-30">
                <a:solidFill>
                  <a:srgbClr val="F6F6F6"/>
                </a:solidFill>
                <a:latin typeface="Inter Italics"/>
                <a:ea typeface="Inter Italics"/>
                <a:cs typeface="Inter Italics"/>
                <a:sym typeface="Inter Italics"/>
              </a:rPr>
              <a:t>Koperasi Indonesia</a:t>
            </a:r>
          </a:p>
        </p:txBody>
      </p:sp>
      <p:sp>
        <p:nvSpPr>
          <p:cNvPr id="8" name="TextBox 8"/>
          <p:cNvSpPr txBox="1"/>
          <p:nvPr/>
        </p:nvSpPr>
        <p:spPr>
          <a:xfrm>
            <a:off x="1028700" y="1047750"/>
            <a:ext cx="3183718" cy="192360"/>
          </a:xfrm>
          <a:prstGeom prst="rect">
            <a:avLst/>
          </a:prstGeom>
        </p:spPr>
        <p:txBody>
          <a:bodyPr lIns="0" tIns="0" rIns="0" bIns="0" rtlCol="0" anchor="t">
            <a:spAutoFit/>
          </a:bodyPr>
          <a:lstStyle/>
          <a:p>
            <a:pPr algn="l">
              <a:lnSpc>
                <a:spcPts val="1500"/>
              </a:lnSpc>
              <a:spcBef>
                <a:spcPct val="0"/>
              </a:spcBef>
            </a:pPr>
            <a:r>
              <a:rPr lang="en-US" sz="1500" i="1" spc="-30" dirty="0">
                <a:solidFill>
                  <a:srgbClr val="F6F6F6"/>
                </a:solidFill>
                <a:latin typeface="Inter Italics"/>
                <a:ea typeface="Inter Italics"/>
                <a:cs typeface="Inter Italics"/>
                <a:sym typeface="Inter Italics"/>
              </a:rPr>
              <a:t>KPPRI</a:t>
            </a:r>
          </a:p>
        </p:txBody>
      </p:sp>
    </p:spTree>
  </p:cSld>
  <p:clrMapOvr>
    <a:masterClrMapping/>
  </p:clrMapOvr>
  <mc:AlternateContent xmlns:mc="http://schemas.openxmlformats.org/markup-compatibility/2006">
    <mc:Choice xmlns:p14="http://schemas.microsoft.com/office/powerpoint/2010/main" Requires="p14">
      <p:transition spd="slow" p14:dur="1200">
        <p:dissolve/>
      </p:transition>
    </mc:Choice>
    <mc:Fallback>
      <p:transition spd="slow">
        <p:dissolv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CD0001"/>
        </a:solidFill>
        <a:effectLst/>
      </p:bgPr>
    </p:bg>
    <p:spTree>
      <p:nvGrpSpPr>
        <p:cNvPr id="1" name=""/>
        <p:cNvGrpSpPr/>
        <p:nvPr/>
      </p:nvGrpSpPr>
      <p:grpSpPr>
        <a:xfrm>
          <a:off x="0" y="0"/>
          <a:ext cx="0" cy="0"/>
          <a:chOff x="0" y="0"/>
          <a:chExt cx="0" cy="0"/>
        </a:xfrm>
      </p:grpSpPr>
      <p:grpSp>
        <p:nvGrpSpPr>
          <p:cNvPr id="2" name="Group 2"/>
          <p:cNvGrpSpPr/>
          <p:nvPr/>
        </p:nvGrpSpPr>
        <p:grpSpPr>
          <a:xfrm>
            <a:off x="12548380" y="0"/>
            <a:ext cx="5739620" cy="10287000"/>
            <a:chOff x="0" y="0"/>
            <a:chExt cx="1511670" cy="2709333"/>
          </a:xfrm>
        </p:grpSpPr>
        <p:sp>
          <p:nvSpPr>
            <p:cNvPr id="3" name="Freeform 3"/>
            <p:cNvSpPr/>
            <p:nvPr/>
          </p:nvSpPr>
          <p:spPr>
            <a:xfrm>
              <a:off x="0" y="0"/>
              <a:ext cx="1511670" cy="2709333"/>
            </a:xfrm>
            <a:custGeom>
              <a:avLst/>
              <a:gdLst/>
              <a:ahLst/>
              <a:cxnLst/>
              <a:rect l="l" t="t" r="r" b="b"/>
              <a:pathLst>
                <a:path w="1511670" h="2709333">
                  <a:moveTo>
                    <a:pt x="0" y="0"/>
                  </a:moveTo>
                  <a:lnTo>
                    <a:pt x="1511670" y="0"/>
                  </a:lnTo>
                  <a:lnTo>
                    <a:pt x="1511670" y="2709333"/>
                  </a:lnTo>
                  <a:lnTo>
                    <a:pt x="0" y="2709333"/>
                  </a:lnTo>
                  <a:close/>
                </a:path>
              </a:pathLst>
            </a:custGeom>
            <a:solidFill>
              <a:srgbClr val="DF3737"/>
            </a:solidFill>
          </p:spPr>
        </p:sp>
        <p:sp>
          <p:nvSpPr>
            <p:cNvPr id="4" name="TextBox 4"/>
            <p:cNvSpPr txBox="1"/>
            <p:nvPr/>
          </p:nvSpPr>
          <p:spPr>
            <a:xfrm>
              <a:off x="0" y="19050"/>
              <a:ext cx="1511670" cy="2690283"/>
            </a:xfrm>
            <a:prstGeom prst="rect">
              <a:avLst/>
            </a:prstGeom>
          </p:spPr>
          <p:txBody>
            <a:bodyPr lIns="50800" tIns="50800" rIns="50800" bIns="50800" rtlCol="0" anchor="ctr"/>
            <a:lstStyle/>
            <a:p>
              <a:pPr algn="ctr">
                <a:lnSpc>
                  <a:spcPts val="1500"/>
                </a:lnSpc>
              </a:pPr>
              <a:endParaRPr/>
            </a:p>
          </p:txBody>
        </p:sp>
      </p:grpSp>
      <p:sp>
        <p:nvSpPr>
          <p:cNvPr id="5" name="Freeform 5"/>
          <p:cNvSpPr/>
          <p:nvPr/>
        </p:nvSpPr>
        <p:spPr>
          <a:xfrm>
            <a:off x="1028700" y="434456"/>
            <a:ext cx="7063566" cy="9418088"/>
          </a:xfrm>
          <a:custGeom>
            <a:avLst/>
            <a:gdLst/>
            <a:ahLst/>
            <a:cxnLst/>
            <a:rect l="l" t="t" r="r" b="b"/>
            <a:pathLst>
              <a:path w="7063566" h="9418088">
                <a:moveTo>
                  <a:pt x="0" y="0"/>
                </a:moveTo>
                <a:lnTo>
                  <a:pt x="7063566" y="0"/>
                </a:lnTo>
                <a:lnTo>
                  <a:pt x="7063566" y="9418088"/>
                </a:lnTo>
                <a:lnTo>
                  <a:pt x="0" y="9418088"/>
                </a:lnTo>
                <a:lnTo>
                  <a:pt x="0" y="0"/>
                </a:lnTo>
                <a:close/>
              </a:path>
            </a:pathLst>
          </a:custGeom>
          <a:blipFill>
            <a:blip r:embed="rId3"/>
            <a:stretch>
              <a:fillRect/>
            </a:stretch>
          </a:blipFill>
        </p:spPr>
      </p:sp>
      <p:sp>
        <p:nvSpPr>
          <p:cNvPr id="6" name="Freeform 6"/>
          <p:cNvSpPr/>
          <p:nvPr/>
        </p:nvSpPr>
        <p:spPr>
          <a:xfrm>
            <a:off x="9706708" y="434456"/>
            <a:ext cx="7063566" cy="9418088"/>
          </a:xfrm>
          <a:custGeom>
            <a:avLst/>
            <a:gdLst/>
            <a:ahLst/>
            <a:cxnLst/>
            <a:rect l="l" t="t" r="r" b="b"/>
            <a:pathLst>
              <a:path w="7063566" h="9418088">
                <a:moveTo>
                  <a:pt x="0" y="0"/>
                </a:moveTo>
                <a:lnTo>
                  <a:pt x="7063566" y="0"/>
                </a:lnTo>
                <a:lnTo>
                  <a:pt x="7063566" y="9418088"/>
                </a:lnTo>
                <a:lnTo>
                  <a:pt x="0" y="9418088"/>
                </a:lnTo>
                <a:lnTo>
                  <a:pt x="0" y="0"/>
                </a:lnTo>
                <a:close/>
              </a:path>
            </a:pathLst>
          </a:custGeom>
          <a:blipFill>
            <a:blip r:embed="rId4"/>
            <a:stretch>
              <a:fillRect/>
            </a:stretch>
          </a:blipFill>
        </p:spPr>
      </p:sp>
      <p:sp>
        <p:nvSpPr>
          <p:cNvPr id="7" name="TextBox 7"/>
          <p:cNvSpPr txBox="1"/>
          <p:nvPr/>
        </p:nvSpPr>
        <p:spPr>
          <a:xfrm>
            <a:off x="1028700" y="9048750"/>
            <a:ext cx="3290875" cy="209550"/>
          </a:xfrm>
          <a:prstGeom prst="rect">
            <a:avLst/>
          </a:prstGeom>
        </p:spPr>
        <p:txBody>
          <a:bodyPr lIns="0" tIns="0" rIns="0" bIns="0" rtlCol="0" anchor="t">
            <a:spAutoFit/>
          </a:bodyPr>
          <a:lstStyle/>
          <a:p>
            <a:pPr algn="l">
              <a:lnSpc>
                <a:spcPts val="1500"/>
              </a:lnSpc>
              <a:spcBef>
                <a:spcPct val="0"/>
              </a:spcBef>
            </a:pPr>
            <a:r>
              <a:rPr lang="en-US" sz="1500" i="1" spc="-30">
                <a:solidFill>
                  <a:srgbClr val="F6F6F6"/>
                </a:solidFill>
                <a:latin typeface="Inter Italics"/>
                <a:ea typeface="Inter Italics"/>
                <a:cs typeface="Inter Italics"/>
                <a:sym typeface="Inter Italics"/>
              </a:rPr>
              <a:t>Koperasi Indonesia</a:t>
            </a:r>
          </a:p>
        </p:txBody>
      </p:sp>
      <p:sp>
        <p:nvSpPr>
          <p:cNvPr id="8" name="TextBox 8"/>
          <p:cNvSpPr txBox="1"/>
          <p:nvPr/>
        </p:nvSpPr>
        <p:spPr>
          <a:xfrm>
            <a:off x="1028700" y="1047750"/>
            <a:ext cx="3183718" cy="209550"/>
          </a:xfrm>
          <a:prstGeom prst="rect">
            <a:avLst/>
          </a:prstGeom>
        </p:spPr>
        <p:txBody>
          <a:bodyPr lIns="0" tIns="0" rIns="0" bIns="0" rtlCol="0" anchor="t">
            <a:spAutoFit/>
          </a:bodyPr>
          <a:lstStyle/>
          <a:p>
            <a:pPr algn="l">
              <a:lnSpc>
                <a:spcPts val="1500"/>
              </a:lnSpc>
              <a:spcBef>
                <a:spcPct val="0"/>
              </a:spcBef>
            </a:pPr>
            <a:r>
              <a:rPr lang="en-US" sz="1500" i="1" spc="-30">
                <a:solidFill>
                  <a:srgbClr val="F6F6F6"/>
                </a:solidFill>
                <a:latin typeface="Inter Italics"/>
                <a:ea typeface="Inter Italics"/>
                <a:cs typeface="Inter Italics"/>
                <a:sym typeface="Inter Italics"/>
              </a:rPr>
              <a:t>Wardiere Inc.</a:t>
            </a:r>
          </a:p>
        </p:txBody>
      </p:sp>
    </p:spTree>
  </p:cSld>
  <p:clrMapOvr>
    <a:masterClrMapping/>
  </p:clrMapOvr>
  <mc:AlternateContent xmlns:mc="http://schemas.openxmlformats.org/markup-compatibility/2006">
    <mc:Choice xmlns:p14="http://schemas.microsoft.com/office/powerpoint/2010/main" Requires="p14">
      <p:transition spd="slow" p14:dur="1600">
        <p14:prism isContent="1" isInverted="1"/>
        <p:sndAc>
          <p:stSnd>
            <p:snd r:embed="rId2" name="camera.wav"/>
          </p:stSnd>
        </p:sndAc>
      </p:transition>
    </mc:Choice>
    <mc:Fallback>
      <p:transition spd="slow">
        <p:fade/>
        <p:sndAc>
          <p:stSnd>
            <p:snd r:embed="rId2" name="camera.wav"/>
          </p:stSnd>
        </p:sndAc>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CD0001"/>
        </a:solidFill>
        <a:effectLst/>
      </p:bgPr>
    </p:bg>
    <p:spTree>
      <p:nvGrpSpPr>
        <p:cNvPr id="1" name=""/>
        <p:cNvGrpSpPr/>
        <p:nvPr/>
      </p:nvGrpSpPr>
      <p:grpSpPr>
        <a:xfrm>
          <a:off x="0" y="0"/>
          <a:ext cx="0" cy="0"/>
          <a:chOff x="0" y="0"/>
          <a:chExt cx="0" cy="0"/>
        </a:xfrm>
      </p:grpSpPr>
      <p:sp>
        <p:nvSpPr>
          <p:cNvPr id="2" name="TextBox 2"/>
          <p:cNvSpPr txBox="1"/>
          <p:nvPr/>
        </p:nvSpPr>
        <p:spPr>
          <a:xfrm>
            <a:off x="2507713" y="1676811"/>
            <a:ext cx="11788940" cy="6150955"/>
          </a:xfrm>
          <a:prstGeom prst="rect">
            <a:avLst/>
          </a:prstGeom>
        </p:spPr>
        <p:txBody>
          <a:bodyPr lIns="0" tIns="0" rIns="0" bIns="0" rtlCol="0" anchor="t">
            <a:spAutoFit/>
          </a:bodyPr>
          <a:lstStyle/>
          <a:p>
            <a:pPr algn="l">
              <a:lnSpc>
                <a:spcPts val="21954"/>
              </a:lnSpc>
            </a:pPr>
            <a:r>
              <a:rPr lang="en-US" sz="21954" b="1" spc="-439">
                <a:solidFill>
                  <a:srgbClr val="F6F6F6"/>
                </a:solidFill>
                <a:latin typeface="Akzidenz-Grotesk Bold"/>
                <a:ea typeface="Akzidenz-Grotesk Bold"/>
                <a:cs typeface="Akzidenz-Grotesk Bold"/>
                <a:sym typeface="Akzidenz-Grotesk Bold"/>
              </a:rPr>
              <a:t>Terima Kasih</a:t>
            </a:r>
          </a:p>
        </p:txBody>
      </p:sp>
      <p:sp>
        <p:nvSpPr>
          <p:cNvPr id="3" name="TextBox 3"/>
          <p:cNvSpPr txBox="1"/>
          <p:nvPr/>
        </p:nvSpPr>
        <p:spPr>
          <a:xfrm>
            <a:off x="13968425" y="9048750"/>
            <a:ext cx="3290875" cy="192360"/>
          </a:xfrm>
          <a:prstGeom prst="rect">
            <a:avLst/>
          </a:prstGeom>
        </p:spPr>
        <p:txBody>
          <a:bodyPr lIns="0" tIns="0" rIns="0" bIns="0" rtlCol="0" anchor="t">
            <a:spAutoFit/>
          </a:bodyPr>
          <a:lstStyle/>
          <a:p>
            <a:pPr algn="r">
              <a:lnSpc>
                <a:spcPts val="1500"/>
              </a:lnSpc>
              <a:spcBef>
                <a:spcPct val="0"/>
              </a:spcBef>
            </a:pPr>
            <a:r>
              <a:rPr lang="en-US" sz="1500" i="1" spc="-30" dirty="0" err="1">
                <a:solidFill>
                  <a:srgbClr val="F6F6F6"/>
                </a:solidFill>
                <a:latin typeface="Inter Italics"/>
                <a:ea typeface="Inter Italics"/>
                <a:cs typeface="Inter Italics"/>
                <a:sym typeface="Inter Italics"/>
              </a:rPr>
              <a:t>Dibuat</a:t>
            </a:r>
            <a:r>
              <a:rPr lang="en-US" sz="1500" i="1" spc="-30" dirty="0">
                <a:solidFill>
                  <a:srgbClr val="F6F6F6"/>
                </a:solidFill>
                <a:latin typeface="Inter Italics"/>
                <a:ea typeface="Inter Italics"/>
                <a:cs typeface="Inter Italics"/>
                <a:sym typeface="Inter Italics"/>
              </a:rPr>
              <a:t> Oleh: Ari </a:t>
            </a:r>
            <a:r>
              <a:rPr lang="en-US" sz="1500" i="1" spc="-30" dirty="0" err="1">
                <a:solidFill>
                  <a:srgbClr val="F6F6F6"/>
                </a:solidFill>
                <a:latin typeface="Inter Italics"/>
                <a:ea typeface="Inter Italics"/>
                <a:cs typeface="Inter Italics"/>
                <a:sym typeface="Inter Italics"/>
              </a:rPr>
              <a:t>Yunanda</a:t>
            </a:r>
            <a:endParaRPr lang="en-US" sz="1500" i="1" spc="-30" dirty="0">
              <a:solidFill>
                <a:srgbClr val="F6F6F6"/>
              </a:solidFill>
              <a:latin typeface="Inter Italics"/>
              <a:ea typeface="Inter Italics"/>
              <a:cs typeface="Inter Italics"/>
              <a:sym typeface="Inter Italics"/>
            </a:endParaRPr>
          </a:p>
        </p:txBody>
      </p:sp>
      <p:sp>
        <p:nvSpPr>
          <p:cNvPr id="4" name="TextBox 4"/>
          <p:cNvSpPr txBox="1"/>
          <p:nvPr/>
        </p:nvSpPr>
        <p:spPr>
          <a:xfrm>
            <a:off x="1028700" y="1047750"/>
            <a:ext cx="3183718" cy="192360"/>
          </a:xfrm>
          <a:prstGeom prst="rect">
            <a:avLst/>
          </a:prstGeom>
        </p:spPr>
        <p:txBody>
          <a:bodyPr lIns="0" tIns="0" rIns="0" bIns="0" rtlCol="0" anchor="t">
            <a:spAutoFit/>
          </a:bodyPr>
          <a:lstStyle/>
          <a:p>
            <a:pPr algn="l">
              <a:lnSpc>
                <a:spcPts val="1500"/>
              </a:lnSpc>
              <a:spcBef>
                <a:spcPct val="0"/>
              </a:spcBef>
            </a:pPr>
            <a:r>
              <a:rPr lang="en-US" sz="1500" i="1" spc="-30" dirty="0" err="1">
                <a:solidFill>
                  <a:srgbClr val="F6F6F6"/>
                </a:solidFill>
                <a:latin typeface="Inter Italics"/>
                <a:ea typeface="Inter Italics"/>
                <a:cs typeface="Inter Italics"/>
                <a:sym typeface="Inter Italics"/>
              </a:rPr>
              <a:t>kppri</a:t>
            </a:r>
            <a:endParaRPr lang="en-US" sz="1500" i="1" spc="-30" dirty="0">
              <a:solidFill>
                <a:srgbClr val="F6F6F6"/>
              </a:solidFill>
              <a:latin typeface="Inter Italics"/>
              <a:ea typeface="Inter Italics"/>
              <a:cs typeface="Inter Italics"/>
              <a:sym typeface="Inter Italics"/>
            </a:endParaRPr>
          </a:p>
        </p:txBody>
      </p:sp>
      <p:sp>
        <p:nvSpPr>
          <p:cNvPr id="5" name="TextBox 5"/>
          <p:cNvSpPr txBox="1"/>
          <p:nvPr/>
        </p:nvSpPr>
        <p:spPr>
          <a:xfrm>
            <a:off x="14075582" y="1047750"/>
            <a:ext cx="3183718" cy="209550"/>
          </a:xfrm>
          <a:prstGeom prst="rect">
            <a:avLst/>
          </a:prstGeom>
        </p:spPr>
        <p:txBody>
          <a:bodyPr lIns="0" tIns="0" rIns="0" bIns="0" rtlCol="0" anchor="t">
            <a:spAutoFit/>
          </a:bodyPr>
          <a:lstStyle/>
          <a:p>
            <a:pPr algn="r">
              <a:lnSpc>
                <a:spcPts val="1500"/>
              </a:lnSpc>
              <a:spcBef>
                <a:spcPct val="0"/>
              </a:spcBef>
            </a:pPr>
            <a:r>
              <a:rPr lang="en-US" sz="1500" i="1" spc="-30">
                <a:solidFill>
                  <a:srgbClr val="F6F6F6"/>
                </a:solidFill>
                <a:latin typeface="Inter Italics"/>
                <a:ea typeface="Inter Italics"/>
                <a:cs typeface="Inter Italics"/>
                <a:sym typeface="Inter Italics"/>
              </a:rPr>
              <a:t>Template Presentation</a:t>
            </a:r>
          </a:p>
        </p:txBody>
      </p:sp>
    </p:spTree>
  </p:cSld>
  <p:clrMapOvr>
    <a:masterClrMapping/>
  </p:clrMapOvr>
  <mc:AlternateContent xmlns:mc="http://schemas.openxmlformats.org/markup-compatibility/2006">
    <mc:Choice xmlns:p14="http://schemas.microsoft.com/office/powerpoint/2010/main" Requires="p14">
      <p:transition spd="slow" p14:dur="1500" advClick="0" advTm="7000">
        <p14:window dir="vert"/>
        <p:sndAc>
          <p:stSnd>
            <p:snd r:embed="rId2" name="applause.wav"/>
          </p:stSnd>
        </p:sndAc>
      </p:transition>
    </mc:Choice>
    <mc:Fallback>
      <p:transition spd="slow" advClick="0" advTm="7000">
        <p:fade/>
        <p:sndAc>
          <p:stSnd>
            <p:snd r:embed="rId2" name="applause.wav"/>
          </p:stSnd>
        </p:sndAc>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TotalTime>
  <Words>694</Words>
  <Application>Microsoft Office PowerPoint</Application>
  <PresentationFormat>Custom</PresentationFormat>
  <Paragraphs>82</Paragraphs>
  <Slides>24</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24</vt:i4>
      </vt:variant>
    </vt:vector>
  </HeadingPairs>
  <TitlesOfParts>
    <vt:vector size="33" baseType="lpstr">
      <vt:lpstr>Inter Bold Italics</vt:lpstr>
      <vt:lpstr>Calibri</vt:lpstr>
      <vt:lpstr>Inter</vt:lpstr>
      <vt:lpstr>Arial</vt:lpstr>
      <vt:lpstr>Akzidenz-Grotesk</vt:lpstr>
      <vt:lpstr>Akzidenz-Grotesk Bold</vt:lpstr>
      <vt:lpstr>Inter Italics</vt:lpstr>
      <vt:lpstr>Inter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Merah dan Putih Modern Presentasi Koperasi di Indonesia</dc:title>
  <dc:creator>User</dc:creator>
  <cp:lastModifiedBy>Asus Pekanbaru</cp:lastModifiedBy>
  <cp:revision>3</cp:revision>
  <dcterms:created xsi:type="dcterms:W3CDTF">2006-08-16T00:00:00Z</dcterms:created>
  <dcterms:modified xsi:type="dcterms:W3CDTF">2026-01-17T14:42:18Z</dcterms:modified>
  <dc:identifier>DAG-pYRP_EQ</dc:identifier>
</cp:coreProperties>
</file>